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8" r:id="rId2"/>
    <p:sldId id="289" r:id="rId3"/>
  </p:sldIdLst>
  <p:sldSz cx="6858000" cy="9906000" type="A4"/>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6"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8B6"/>
    <a:srgbClr val="FF5050"/>
    <a:srgbClr val="009DA5"/>
    <a:srgbClr val="96C8AC"/>
    <a:srgbClr val="75C14D"/>
    <a:srgbClr val="75C1DD"/>
    <a:srgbClr val="FF99CC"/>
    <a:srgbClr val="DEE2F2"/>
    <a:srgbClr val="DEDF00"/>
    <a:srgbClr val="75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455" autoAdjust="0"/>
  </p:normalViewPr>
  <p:slideViewPr>
    <p:cSldViewPr>
      <p:cViewPr varScale="1">
        <p:scale>
          <a:sx n="63" d="100"/>
          <a:sy n="63" d="100"/>
        </p:scale>
        <p:origin x="2558" y="72"/>
      </p:cViewPr>
      <p:guideLst>
        <p:guide orient="horz" pos="2666"/>
        <p:guide pos="216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6347" cy="496491"/>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343" y="1"/>
            <a:ext cx="2946347" cy="496491"/>
          </a:xfrm>
          <a:prstGeom prst="rect">
            <a:avLst/>
          </a:prstGeom>
        </p:spPr>
        <p:txBody>
          <a:bodyPr vert="horz" lIns="91429" tIns="45715" rIns="91429" bIns="45715" rtlCol="0"/>
          <a:lstStyle>
            <a:lvl1pPr algn="r">
              <a:defRPr sz="1200"/>
            </a:lvl1pPr>
          </a:lstStyle>
          <a:p>
            <a:fld id="{EBD6306D-F986-4823-BD34-299945E505CA}"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6513" cy="3724275"/>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79927" y="4716661"/>
            <a:ext cx="5439410" cy="4468416"/>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31600"/>
            <a:ext cx="2946347" cy="496491"/>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343" y="9431600"/>
            <a:ext cx="2946347" cy="496491"/>
          </a:xfrm>
          <a:prstGeom prst="rect">
            <a:avLst/>
          </a:prstGeom>
        </p:spPr>
        <p:txBody>
          <a:bodyPr vert="horz" lIns="91429" tIns="45715" rIns="91429" bIns="45715" rtlCol="0" anchor="b"/>
          <a:lstStyle>
            <a:lvl1pPr algn="r">
              <a:defRPr sz="1200"/>
            </a:lvl1pPr>
          </a:lstStyle>
          <a:p>
            <a:fld id="{EBECE86E-167F-497E-BB68-FD31CCE6B913}" type="slidenum">
              <a:rPr kumimoji="1" lang="ja-JP" altLang="en-US" smtClean="0"/>
              <a:t>‹#›</a:t>
            </a:fld>
            <a:endParaRPr kumimoji="1" lang="ja-JP" altLang="en-US"/>
          </a:p>
        </p:txBody>
      </p:sp>
    </p:spTree>
    <p:extLst>
      <p:ext uri="{BB962C8B-B14F-4D97-AF65-F5344CB8AC3E}">
        <p14:creationId xmlns:p14="http://schemas.microsoft.com/office/powerpoint/2010/main" val="31720634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123176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484026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222806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1728580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279860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88305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290398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409770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226399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212840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29C5D-8797-4FA0-9C41-7BF69DDEDC56}"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281789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5AE29C5D-8797-4FA0-9C41-7BF69DDEDC56}" type="datetimeFigureOut">
              <a:rPr kumimoji="1" lang="ja-JP" altLang="en-US" smtClean="0"/>
              <a:t>2024/3/25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773F976-CB55-4F32-B391-5F4DDC404803}" type="slidenum">
              <a:rPr kumimoji="1" lang="ja-JP" altLang="en-US" smtClean="0"/>
              <a:t>‹#›</a:t>
            </a:fld>
            <a:endParaRPr kumimoji="1" lang="ja-JP" altLang="en-US"/>
          </a:p>
        </p:txBody>
      </p:sp>
    </p:spTree>
    <p:extLst>
      <p:ext uri="{BB962C8B-B14F-4D97-AF65-F5344CB8AC3E}">
        <p14:creationId xmlns:p14="http://schemas.microsoft.com/office/powerpoint/2010/main" val="85781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rotWithShape="1">
          <a:blip r:embed="rId2">
            <a:extLst>
              <a:ext uri="{28A0092B-C50C-407E-A947-70E740481C1C}">
                <a14:useLocalDpi xmlns:a14="http://schemas.microsoft.com/office/drawing/2010/main" val="0"/>
              </a:ext>
            </a:extLst>
          </a:blip>
          <a:srcRect b="41085"/>
          <a:stretch/>
        </p:blipFill>
        <p:spPr>
          <a:xfrm>
            <a:off x="-25365" y="84534"/>
            <a:ext cx="6858000" cy="2855208"/>
          </a:xfrm>
          <a:prstGeom prst="rect">
            <a:avLst/>
          </a:prstGeom>
        </p:spPr>
      </p:pic>
      <p:sp>
        <p:nvSpPr>
          <p:cNvPr id="46" name="正方形/長方形 45"/>
          <p:cNvSpPr/>
          <p:nvPr/>
        </p:nvSpPr>
        <p:spPr>
          <a:xfrm>
            <a:off x="786660" y="1764554"/>
            <a:ext cx="740984" cy="902746"/>
          </a:xfrm>
          <a:prstGeom prst="rect">
            <a:avLst/>
          </a:prstGeom>
          <a:solidFill>
            <a:schemeClr val="bg1"/>
          </a:solidFill>
          <a:ln w="381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37491" y="8495156"/>
            <a:ext cx="1064160" cy="1211558"/>
          </a:xfrm>
          <a:prstGeom prst="rect">
            <a:avLst/>
          </a:prstGeom>
          <a:solidFill>
            <a:schemeClr val="bg1"/>
          </a:solidFill>
          <a:ln w="381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51915" y="7185445"/>
            <a:ext cx="1979513" cy="988635"/>
          </a:xfrm>
          <a:prstGeom prst="rect">
            <a:avLst/>
          </a:prstGeom>
          <a:solidFill>
            <a:schemeClr val="bg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53657" y="5717647"/>
            <a:ext cx="1906084" cy="112000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86571" y="159205"/>
            <a:ext cx="6753337" cy="823975"/>
          </a:xfrm>
        </p:spPr>
        <p:txBody>
          <a:bodyPr>
            <a:normAutofit fontScale="90000"/>
          </a:bodyPr>
          <a:lstStyle/>
          <a:p>
            <a:r>
              <a:rPr lang="ja-JP" altLang="en-US" sz="32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　</a:t>
            </a:r>
            <a:r>
              <a:rPr kumimoji="1" lang="ja-JP" altLang="en-US" sz="32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 </a:t>
            </a:r>
            <a:r>
              <a:rPr kumimoji="1" lang="ja-JP" altLang="en-US" sz="27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令和５年度３月　運営推進</a:t>
            </a:r>
            <a:r>
              <a:rPr kumimoji="1" lang="ja-JP" altLang="en-US" sz="2700" dirty="0" smtClean="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会議　春のお便り　</a:t>
            </a:r>
            <a:r>
              <a:rPr kumimoji="1" lang="ja-JP" altLang="en-US" sz="27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　</a:t>
            </a:r>
            <a:r>
              <a:rPr kumimoji="1" lang="ja-JP" altLang="en-US" sz="32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　　　　　　　　　　　　　　　　　　　　　　　　　　　　　　　　　　　　</a:t>
            </a:r>
            <a:r>
              <a:rPr kumimoji="1" lang="en-US" altLang="ja-JP" sz="32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
            </a:r>
            <a:br>
              <a:rPr kumimoji="1" lang="en-US" altLang="ja-JP" sz="32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br>
            <a:r>
              <a:rPr lang="ja-JP" altLang="en-US" sz="32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　　</a:t>
            </a:r>
            <a:r>
              <a:rPr kumimoji="1" lang="ja-JP" altLang="en-US" sz="18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デイサービス</a:t>
            </a:r>
            <a:r>
              <a:rPr kumimoji="1" lang="ja-JP" altLang="en-US" sz="16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紹介・活動内容</a:t>
            </a:r>
            <a:endParaRPr kumimoji="1" lang="ja-JP" altLang="en-US" sz="2000" dirty="0">
              <a:solidFill>
                <a:srgbClr val="009DA5"/>
              </a:solidFill>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sp>
        <p:nvSpPr>
          <p:cNvPr id="4" name="正方形/長方形 3"/>
          <p:cNvSpPr/>
          <p:nvPr/>
        </p:nvSpPr>
        <p:spPr>
          <a:xfrm>
            <a:off x="-8612" y="1"/>
            <a:ext cx="6866612" cy="18372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0154" y="4323879"/>
            <a:ext cx="1522604" cy="888970"/>
          </a:xfrm>
          <a:prstGeom prst="rect">
            <a:avLst/>
          </a:prstGeom>
          <a:noFill/>
          <a:ln w="38100">
            <a:solidFill>
              <a:srgbClr val="75C1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0349" y="2703792"/>
            <a:ext cx="758653" cy="271455"/>
          </a:xfrm>
          <a:prstGeom prst="rect">
            <a:avLst/>
          </a:prstGeom>
          <a:solidFill>
            <a:srgbClr val="96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１０月</a:t>
            </a:r>
            <a:endParaRPr kumimoji="1" lang="ja-JP" altLang="en-US" sz="11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sp>
        <p:nvSpPr>
          <p:cNvPr id="37" name="正方形/長方形 36"/>
          <p:cNvSpPr/>
          <p:nvPr/>
        </p:nvSpPr>
        <p:spPr>
          <a:xfrm>
            <a:off x="2777622" y="8503070"/>
            <a:ext cx="3915344" cy="77433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8685584" y="923671"/>
            <a:ext cx="8990109" cy="292388"/>
          </a:xfrm>
          <a:prstGeom prst="rect">
            <a:avLst/>
          </a:prstGeom>
          <a:noFill/>
        </p:spPr>
        <p:txBody>
          <a:bodyPr wrap="square" rtlCol="0">
            <a:spAutoFit/>
          </a:bodyPr>
          <a:lstStyle/>
          <a:p>
            <a:r>
              <a:rPr lang="ja-JP" altLang="en-US" sz="1300" dirty="0">
                <a:latin typeface="UD デジタル 教科書体 NK-R" panose="02020400000000000000" pitchFamily="18" charset="-128"/>
                <a:ea typeface="UD デジタル 教科書体 NK-R" panose="02020400000000000000" pitchFamily="18" charset="-128"/>
                <a:cs typeface="源柔ゴシック Bold" panose="020B0602020203020207" pitchFamily="50" charset="-128"/>
              </a:rPr>
              <a:t>　　　　　　　　　　　　　　　　　　　　　　　　　　　　　　　　　　　　　　　　　　　　　　</a:t>
            </a:r>
            <a:r>
              <a:rPr lang="ja-JP" altLang="en-US" sz="1300" dirty="0">
                <a:latin typeface="源柔ゴシック Bold" panose="020B0602020203020207" pitchFamily="50" charset="-128"/>
                <a:ea typeface="源柔ゴシック Bold" panose="020B0602020203020207" pitchFamily="50" charset="-128"/>
                <a:cs typeface="源柔ゴシック Bold" panose="020B0602020203020207" pitchFamily="50" charset="-128"/>
              </a:rPr>
              <a:t>　</a:t>
            </a:r>
            <a:r>
              <a:rPr lang="ja-JP" altLang="en-US" sz="1100" dirty="0">
                <a:latin typeface="源柔ゴシック Bold" panose="020B0602020203020207" pitchFamily="50" charset="-128"/>
                <a:ea typeface="源柔ゴシック Bold" panose="020B0602020203020207" pitchFamily="50" charset="-128"/>
                <a:cs typeface="源柔ゴシック Bold" panose="020B0602020203020207" pitchFamily="50" charset="-128"/>
              </a:rPr>
              <a:t>　　　　　　　　　　　　　　　　　　　　　　　　　　　　　　　　　　　　　　　　　　　　　　　　　　　　　　　　　　　　　　　　　　　　　　　　　　　　　　　　　　　　　　　　　　　　　　　　　　　　　　　　　　　　　　　　　　　　　　　　　　　　　　　　　　　　　　　　　　　　　　　　　　　　　</a:t>
            </a:r>
            <a:endParaRPr kumimoji="1" lang="en-US" altLang="ja-JP" sz="1100" dirty="0">
              <a:latin typeface="源柔ゴシック Bold" panose="020B0602020203020207" pitchFamily="50" charset="-128"/>
              <a:ea typeface="源柔ゴシック Bold" panose="020B0602020203020207" pitchFamily="50" charset="-128"/>
              <a:cs typeface="源柔ゴシック Bold" panose="020B0602020203020207" pitchFamily="50" charset="-128"/>
            </a:endParaRPr>
          </a:p>
        </p:txBody>
      </p:sp>
      <p:sp>
        <p:nvSpPr>
          <p:cNvPr id="70" name="テキスト ボックス 69"/>
          <p:cNvSpPr txBox="1"/>
          <p:nvPr/>
        </p:nvSpPr>
        <p:spPr>
          <a:xfrm>
            <a:off x="789705" y="1181457"/>
            <a:ext cx="1600178" cy="523220"/>
          </a:xfrm>
          <a:prstGeom prst="rect">
            <a:avLst/>
          </a:prstGeom>
          <a:noFill/>
        </p:spPr>
        <p:txBody>
          <a:bodyPr wrap="square" rtlCol="0">
            <a:spAutoFit/>
          </a:bodyPr>
          <a:lstStyle/>
          <a:p>
            <a:endParaRPr lang="en-US" altLang="ja-JP" sz="1400" dirty="0">
              <a:latin typeface="UD デジタル 教科書体 NK-R" panose="02020400000000000000" pitchFamily="18" charset="-128"/>
              <a:ea typeface="UD デジタル 教科書体 NK-B" panose="02020700000000000000"/>
              <a:cs typeface="源柔ゴシック Bold" panose="020B0602020203020207" pitchFamily="50" charset="-128"/>
            </a:endParaRPr>
          </a:p>
          <a:p>
            <a:r>
              <a:rPr kumimoji="1" lang="ja-JP" altLang="en-US" sz="1400" dirty="0">
                <a:latin typeface="UD デジタル 教科書体 NK-R" panose="02020400000000000000" pitchFamily="18" charset="-128"/>
                <a:ea typeface="UD デジタル 教科書体 NK-B" panose="02020700000000000000"/>
                <a:cs typeface="源柔ゴシック Bold" panose="020B0602020203020207" pitchFamily="50" charset="-128"/>
              </a:rPr>
              <a:t>　　　　　　　　　　　　　　　　　　　　　　　　　　　　　　　　　　　　　　　　　　　</a:t>
            </a:r>
          </a:p>
        </p:txBody>
      </p:sp>
      <p:sp>
        <p:nvSpPr>
          <p:cNvPr id="34" name="正方形/長方形 33"/>
          <p:cNvSpPr/>
          <p:nvPr/>
        </p:nvSpPr>
        <p:spPr>
          <a:xfrm>
            <a:off x="1754304" y="3056750"/>
            <a:ext cx="5140509" cy="769441"/>
          </a:xfrm>
          <a:prstGeom prst="rect">
            <a:avLst/>
          </a:prstGeom>
        </p:spPr>
        <p:txBody>
          <a:bodyPr wrap="square">
            <a:spAutoFit/>
          </a:bodyPr>
          <a:lstStyle/>
          <a:p>
            <a:r>
              <a:rPr lang="ja-JP" altLang="en-US" sz="1100" dirty="0">
                <a:ea typeface="UD デジタル 教科書体 NK-B" panose="02020700000000000000"/>
              </a:rPr>
              <a:t>◎たこ</a:t>
            </a:r>
            <a:r>
              <a:rPr lang="ja-JP" altLang="en-US" sz="1100" dirty="0" smtClean="0">
                <a:ea typeface="UD デジタル 教科書体 NK-B" panose="02020700000000000000"/>
              </a:rPr>
              <a:t>焼き作り</a:t>
            </a:r>
            <a:endParaRPr lang="en-US" altLang="ja-JP" sz="1100" dirty="0" smtClean="0">
              <a:ea typeface="UD デジタル 教科書体 NK-B" panose="02020700000000000000"/>
            </a:endParaRPr>
          </a:p>
          <a:p>
            <a:r>
              <a:rPr lang="ja-JP" altLang="en-US" sz="1100" dirty="0" smtClean="0">
                <a:ea typeface="UD デジタル 教科書体 NK-B" panose="02020700000000000000"/>
              </a:rPr>
              <a:t>利用者</a:t>
            </a:r>
            <a:r>
              <a:rPr lang="ja-JP" altLang="en-US" sz="1100" dirty="0">
                <a:ea typeface="UD デジタル 教科書体 NK-B" panose="02020700000000000000"/>
              </a:rPr>
              <a:t>様から、「たこ焼きが</a:t>
            </a:r>
            <a:r>
              <a:rPr lang="ja-JP" altLang="en-US" sz="1100" dirty="0" smtClean="0">
                <a:ea typeface="UD デジタル 教科書体 NK-B" panose="02020700000000000000"/>
              </a:rPr>
              <a:t>食べたい。」とご希望</a:t>
            </a:r>
            <a:r>
              <a:rPr lang="ja-JP" altLang="en-US" sz="1100" dirty="0">
                <a:ea typeface="UD デジタル 教科書体 NK-B" panose="02020700000000000000"/>
              </a:rPr>
              <a:t>が</a:t>
            </a:r>
            <a:r>
              <a:rPr lang="ja-JP" altLang="en-US" sz="1100" dirty="0" smtClean="0">
                <a:ea typeface="UD デジタル 教科書体 NK-B" panose="02020700000000000000"/>
              </a:rPr>
              <a:t>あり実施しました。</a:t>
            </a:r>
            <a:endParaRPr lang="en-US" altLang="ja-JP" sz="1100" dirty="0" smtClean="0">
              <a:ea typeface="UD デジタル 教科書体 NK-B" panose="02020700000000000000"/>
            </a:endParaRPr>
          </a:p>
          <a:p>
            <a:r>
              <a:rPr lang="ja-JP" altLang="en-US" sz="1100" dirty="0" smtClean="0">
                <a:ea typeface="UD デジタル 教科書体 NK-B" panose="02020700000000000000"/>
              </a:rPr>
              <a:t>作り慣れた</a:t>
            </a:r>
            <a:r>
              <a:rPr lang="ja-JP" altLang="en-US" sz="1100" dirty="0">
                <a:ea typeface="UD デジタル 教科書体 NK-B" panose="02020700000000000000"/>
              </a:rPr>
              <a:t>利用者様を中心に、トッピングや手順を考えながら和気あいあい</a:t>
            </a:r>
            <a:r>
              <a:rPr lang="ja-JP" altLang="en-US" sz="1100" dirty="0" smtClean="0">
                <a:ea typeface="UD デジタル 教科書体 NK-B" panose="02020700000000000000"/>
              </a:rPr>
              <a:t>とした雰囲気の中、たこ焼き作りを行いました。</a:t>
            </a:r>
            <a:endParaRPr lang="en-US" altLang="ja-JP" sz="1100" dirty="0">
              <a:ea typeface="UD デジタル 教科書体 NK-B" panose="02020700000000000000"/>
            </a:endParaRPr>
          </a:p>
        </p:txBody>
      </p:sp>
      <p:pic>
        <p:nvPicPr>
          <p:cNvPr id="99" name="図 98"/>
          <p:cNvPicPr>
            <a:picLocks noChangeAspect="1"/>
          </p:cNvPicPr>
          <p:nvPr/>
        </p:nvPicPr>
        <p:blipFill rotWithShape="1">
          <a:blip r:embed="rId3" cstate="print">
            <a:extLst>
              <a:ext uri="{28A0092B-C50C-407E-A947-70E740481C1C}">
                <a14:useLocalDpi xmlns:a14="http://schemas.microsoft.com/office/drawing/2010/main" val="0"/>
              </a:ext>
            </a:extLst>
          </a:blip>
          <a:srcRect l="10127" r="6904"/>
          <a:stretch/>
        </p:blipFill>
        <p:spPr>
          <a:xfrm>
            <a:off x="5986441" y="233178"/>
            <a:ext cx="923129" cy="676500"/>
          </a:xfrm>
          <a:prstGeom prst="rect">
            <a:avLst/>
          </a:prstGeom>
          <a:ln w="6350">
            <a:solidFill>
              <a:schemeClr val="bg1">
                <a:lumMod val="95000"/>
              </a:schemeClr>
            </a:solidFill>
          </a:ln>
        </p:spPr>
      </p:pic>
      <p:sp>
        <p:nvSpPr>
          <p:cNvPr id="86" name="正方形/長方形 85"/>
          <p:cNvSpPr/>
          <p:nvPr/>
        </p:nvSpPr>
        <p:spPr>
          <a:xfrm>
            <a:off x="34847" y="2980847"/>
            <a:ext cx="1658091" cy="1039260"/>
          </a:xfrm>
          <a:prstGeom prst="rect">
            <a:avLst/>
          </a:prstGeom>
          <a:solidFill>
            <a:schemeClr val="bg1"/>
          </a:solidFill>
          <a:ln w="38100">
            <a:solidFill>
              <a:srgbClr val="96C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1182435" y="8643947"/>
            <a:ext cx="5712378" cy="769441"/>
          </a:xfrm>
          <a:prstGeom prst="rect">
            <a:avLst/>
          </a:prstGeom>
        </p:spPr>
        <p:txBody>
          <a:bodyPr wrap="square">
            <a:spAutoFit/>
          </a:bodyPr>
          <a:lstStyle/>
          <a:p>
            <a:r>
              <a:rPr lang="ja-JP" altLang="en-US" sz="1100" dirty="0">
                <a:ea typeface="UD デジタル 教科書体 NK-B" panose="02020700000000000000"/>
              </a:rPr>
              <a:t>◎外出</a:t>
            </a:r>
            <a:endParaRPr lang="en-US" altLang="ja-JP" sz="1100" dirty="0">
              <a:ea typeface="UD デジタル 教科書体 NK-B" panose="02020700000000000000"/>
            </a:endParaRPr>
          </a:p>
          <a:p>
            <a:r>
              <a:rPr lang="ja-JP" altLang="en-US" sz="1100" dirty="0">
                <a:ea typeface="UD デジタル 教科書体 NK-B" panose="02020700000000000000"/>
              </a:rPr>
              <a:t>陽だまり珈琲喫茶へ行きました</a:t>
            </a:r>
            <a:r>
              <a:rPr lang="ja-JP" altLang="en-US" sz="1100" dirty="0" smtClean="0">
                <a:ea typeface="UD デジタル 教科書体 NK-B" panose="02020700000000000000"/>
              </a:rPr>
              <a:t>。</a:t>
            </a:r>
            <a:endParaRPr lang="en-US" altLang="ja-JP" sz="1100" dirty="0" smtClean="0">
              <a:ea typeface="UD デジタル 教科書体 NK-B" panose="02020700000000000000"/>
            </a:endParaRPr>
          </a:p>
          <a:p>
            <a:r>
              <a:rPr lang="ja-JP" altLang="en-US" sz="1100" dirty="0" smtClean="0">
                <a:ea typeface="UD デジタル 教科書体 NK-B" panose="02020700000000000000"/>
              </a:rPr>
              <a:t>デイサービス</a:t>
            </a:r>
            <a:r>
              <a:rPr lang="ja-JP" altLang="en-US" sz="1100" dirty="0">
                <a:ea typeface="UD デジタル 教科書体 NK-B" panose="02020700000000000000"/>
              </a:rPr>
              <a:t>での外出が初めての方もおられましたが</a:t>
            </a:r>
            <a:r>
              <a:rPr lang="ja-JP" altLang="en-US" sz="1100" dirty="0" smtClean="0">
                <a:ea typeface="UD デジタル 教科書体 NK-B" panose="02020700000000000000"/>
              </a:rPr>
              <a:t>、「気分</a:t>
            </a:r>
            <a:r>
              <a:rPr lang="ja-JP" altLang="en-US" sz="1100" dirty="0">
                <a:ea typeface="UD デジタル 教科書体 NK-B" panose="02020700000000000000"/>
              </a:rPr>
              <a:t>転換に</a:t>
            </a:r>
            <a:r>
              <a:rPr lang="ja-JP" altLang="en-US" sz="1100" dirty="0" smtClean="0">
                <a:ea typeface="UD デジタル 教科書体 NK-B" panose="02020700000000000000"/>
              </a:rPr>
              <a:t>なった。外</a:t>
            </a:r>
            <a:r>
              <a:rPr lang="ja-JP" altLang="en-US" sz="1100" dirty="0">
                <a:ea typeface="UD デジタル 教科書体 NK-B" panose="02020700000000000000"/>
              </a:rPr>
              <a:t>で食べたら</a:t>
            </a:r>
            <a:r>
              <a:rPr lang="ja-JP" altLang="en-US" sz="1100" dirty="0" smtClean="0">
                <a:ea typeface="UD デジタル 教科書体 NK-B" panose="02020700000000000000"/>
              </a:rPr>
              <a:t>美味しい。」</a:t>
            </a:r>
            <a:r>
              <a:rPr lang="ja-JP" altLang="en-US" sz="1100" dirty="0">
                <a:ea typeface="UD デジタル 教科書体 NK-B" panose="02020700000000000000"/>
              </a:rPr>
              <a:t>と、おっしゃられ外に出るという楽しみを感じていただけました。</a:t>
            </a:r>
            <a:endParaRPr lang="en-US" altLang="ja-JP" sz="1100" dirty="0">
              <a:ea typeface="UD デジタル 教科書体 NK-B" panose="02020700000000000000"/>
            </a:endParaRPr>
          </a:p>
        </p:txBody>
      </p:sp>
      <p:sp>
        <p:nvSpPr>
          <p:cNvPr id="83" name="正方形/長方形 82"/>
          <p:cNvSpPr/>
          <p:nvPr/>
        </p:nvSpPr>
        <p:spPr>
          <a:xfrm>
            <a:off x="134095" y="979160"/>
            <a:ext cx="6480000" cy="54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06095" y="1064615"/>
            <a:ext cx="6336000" cy="36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rot="21443813">
            <a:off x="70662" y="1097221"/>
            <a:ext cx="2416530" cy="306128"/>
          </a:xfrm>
          <a:prstGeom prst="rect">
            <a:avLst/>
          </a:prstGeom>
          <a:solidFill>
            <a:srgbClr val="437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さんごの日々の様子</a:t>
            </a:r>
            <a:endParaRPr kumimoji="1" lang="en-US" altLang="ja-JP" sz="14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graphicFrame>
        <p:nvGraphicFramePr>
          <p:cNvPr id="94" name="表 24">
            <a:extLst>
              <a:ext uri="{FF2B5EF4-FFF2-40B4-BE49-F238E27FC236}">
                <a16:creationId xmlns:a16="http://schemas.microsoft.com/office/drawing/2014/main" xmlns="" id="{1220B88B-AC38-47FF-9E14-52AF435895D4}"/>
              </a:ext>
            </a:extLst>
          </p:cNvPr>
          <p:cNvGraphicFramePr>
            <a:graphicFrameLocks noGrp="1"/>
          </p:cNvGraphicFramePr>
          <p:nvPr>
            <p:extLst>
              <p:ext uri="{D42A27DB-BD31-4B8C-83A1-F6EECF244321}">
                <p14:modId xmlns:p14="http://schemas.microsoft.com/office/powerpoint/2010/main" val="693894524"/>
              </p:ext>
            </p:extLst>
          </p:nvPr>
        </p:nvGraphicFramePr>
        <p:xfrm>
          <a:off x="8109520" y="3294887"/>
          <a:ext cx="6367504" cy="677592"/>
        </p:xfrm>
        <a:graphic>
          <a:graphicData uri="http://schemas.openxmlformats.org/drawingml/2006/table">
            <a:tbl>
              <a:tblPr firstRow="1" bandRow="1">
                <a:tableStyleId>{5940675A-B579-460E-94D1-54222C63F5DA}</a:tableStyleId>
              </a:tblPr>
              <a:tblGrid>
                <a:gridCol w="513931">
                  <a:extLst>
                    <a:ext uri="{9D8B030D-6E8A-4147-A177-3AD203B41FA5}">
                      <a16:colId xmlns:a16="http://schemas.microsoft.com/office/drawing/2014/main" xmlns="" val="2059447514"/>
                    </a:ext>
                  </a:extLst>
                </a:gridCol>
                <a:gridCol w="1380907">
                  <a:extLst>
                    <a:ext uri="{9D8B030D-6E8A-4147-A177-3AD203B41FA5}">
                      <a16:colId xmlns:a16="http://schemas.microsoft.com/office/drawing/2014/main" xmlns="" val="3697613560"/>
                    </a:ext>
                  </a:extLst>
                </a:gridCol>
                <a:gridCol w="1134145">
                  <a:extLst>
                    <a:ext uri="{9D8B030D-6E8A-4147-A177-3AD203B41FA5}">
                      <a16:colId xmlns:a16="http://schemas.microsoft.com/office/drawing/2014/main" xmlns="" val="2497315591"/>
                    </a:ext>
                  </a:extLst>
                </a:gridCol>
                <a:gridCol w="1144363">
                  <a:extLst>
                    <a:ext uri="{9D8B030D-6E8A-4147-A177-3AD203B41FA5}">
                      <a16:colId xmlns:a16="http://schemas.microsoft.com/office/drawing/2014/main" xmlns="" val="331232961"/>
                    </a:ext>
                  </a:extLst>
                </a:gridCol>
                <a:gridCol w="1134145">
                  <a:extLst>
                    <a:ext uri="{9D8B030D-6E8A-4147-A177-3AD203B41FA5}">
                      <a16:colId xmlns:a16="http://schemas.microsoft.com/office/drawing/2014/main" xmlns="" val="2568079836"/>
                    </a:ext>
                  </a:extLst>
                </a:gridCol>
                <a:gridCol w="1060013">
                  <a:extLst>
                    <a:ext uri="{9D8B030D-6E8A-4147-A177-3AD203B41FA5}">
                      <a16:colId xmlns:a16="http://schemas.microsoft.com/office/drawing/2014/main" xmlns="" val="2939984937"/>
                    </a:ext>
                  </a:extLst>
                </a:gridCol>
              </a:tblGrid>
              <a:tr h="158935">
                <a:tc>
                  <a:txBody>
                    <a:bodyPr/>
                    <a:lstStyle/>
                    <a:p>
                      <a:pPr algn="ctr"/>
                      <a:endParaRPr kumimoji="1" lang="ja-JP" altLang="en-US" sz="1100" dirty="0">
                        <a:latin typeface="UD Digi Kyokasho N-B" panose="02020700000000000000" pitchFamily="17" charset="-128"/>
                        <a:ea typeface="UD Digi Kyokasho N-B" panose="02020700000000000000" pitchFamily="17" charset="-128"/>
                      </a:endParaRPr>
                    </a:p>
                  </a:txBody>
                  <a:tcPr marL="63305" marR="63305" marT="31652" marB="31652" anchor="ctr">
                    <a:lnL w="12700" cmpd="sng">
                      <a:noFill/>
                    </a:lnL>
                    <a:lnT w="12700" cmpd="sng">
                      <a:noFill/>
                    </a:lnT>
                  </a:tcP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月</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火</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水</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木</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金</a:t>
                      </a:r>
                    </a:p>
                  </a:txBody>
                  <a:tcPr marL="63305" marR="63305" marT="31652" marB="31652" anchor="ctr"/>
                </a:tc>
                <a:extLst>
                  <a:ext uri="{0D108BD9-81ED-4DB2-BD59-A6C34878D82A}">
                    <a16:rowId xmlns:a16="http://schemas.microsoft.com/office/drawing/2014/main" xmlns="" val="1272764578"/>
                  </a:ext>
                </a:extLst>
              </a:tr>
              <a:tr h="183650">
                <a:tc>
                  <a:txBody>
                    <a:bodyPr/>
                    <a:lstStyle/>
                    <a:p>
                      <a:pPr algn="ctr"/>
                      <a:r>
                        <a:rPr kumimoji="1" lang="ja-JP" altLang="en-US" sz="1000" dirty="0">
                          <a:latin typeface="UD Digi Kyokasho N-B" panose="02020700000000000000" pitchFamily="17" charset="-128"/>
                          <a:ea typeface="UD Digi Kyokasho N-B" panose="02020700000000000000" pitchFamily="17" charset="-128"/>
                        </a:rPr>
                        <a:t>午前</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満員</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残り２枠</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満員</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満員</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extLst>
                  <a:ext uri="{0D108BD9-81ED-4DB2-BD59-A6C34878D82A}">
                    <a16:rowId xmlns:a16="http://schemas.microsoft.com/office/drawing/2014/main" xmlns="" val="420862"/>
                  </a:ext>
                </a:extLst>
              </a:tr>
              <a:tr h="190232">
                <a:tc>
                  <a:txBody>
                    <a:bodyPr/>
                    <a:lstStyle/>
                    <a:p>
                      <a:pPr algn="ctr"/>
                      <a:r>
                        <a:rPr kumimoji="1" lang="ja-JP" altLang="en-US" sz="1000" dirty="0">
                          <a:latin typeface="UD Digi Kyokasho N-B" panose="02020700000000000000" pitchFamily="17" charset="-128"/>
                          <a:ea typeface="UD Digi Kyokasho N-B" panose="02020700000000000000" pitchFamily="17" charset="-128"/>
                        </a:rPr>
                        <a:t>午後</a:t>
                      </a: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残り１枠</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extLst>
                  <a:ext uri="{0D108BD9-81ED-4DB2-BD59-A6C34878D82A}">
                    <a16:rowId xmlns:a16="http://schemas.microsoft.com/office/drawing/2014/main" xmlns="" val="2820324094"/>
                  </a:ext>
                </a:extLst>
              </a:tr>
            </a:tbl>
          </a:graphicData>
        </a:graphic>
      </p:graphicFrame>
      <p:sp>
        <p:nvSpPr>
          <p:cNvPr id="96" name="正方形/長方形 95"/>
          <p:cNvSpPr/>
          <p:nvPr/>
        </p:nvSpPr>
        <p:spPr>
          <a:xfrm>
            <a:off x="7965504" y="2679869"/>
            <a:ext cx="3238004" cy="246221"/>
          </a:xfrm>
          <a:prstGeom prst="rect">
            <a:avLst/>
          </a:prstGeom>
        </p:spPr>
        <p:txBody>
          <a:bodyPr wrap="square">
            <a:spAutoFit/>
          </a:bodyPr>
          <a:lstStyle/>
          <a:p>
            <a:r>
              <a:rPr lang="ja-JP" altLang="en-US" sz="1000" b="1" dirty="0">
                <a:ea typeface="UD デジタル 教科書体 NK-B" panose="02020700000000000000"/>
              </a:rPr>
              <a:t>～</a:t>
            </a:r>
            <a:r>
              <a:rPr lang="en-US" altLang="ja-JP" sz="1000" dirty="0">
                <a:ea typeface="UD デジタル 教科書体 NK-B" panose="02020700000000000000"/>
              </a:rPr>
              <a:t>3</a:t>
            </a:r>
            <a:r>
              <a:rPr lang="ja-JP" altLang="en-US" sz="1000" dirty="0">
                <a:ea typeface="UD デジタル 教科書体 NK-B" panose="02020700000000000000"/>
              </a:rPr>
              <a:t>月</a:t>
            </a:r>
            <a:r>
              <a:rPr lang="ja-JP" altLang="en-US" sz="1000" b="1" dirty="0">
                <a:ea typeface="UD デジタル 教科書体 NK-B" panose="02020700000000000000"/>
              </a:rPr>
              <a:t>１３日時点の空き情報です～</a:t>
            </a:r>
            <a:endParaRPr lang="en-US" altLang="ja-JP" sz="1000" b="1" dirty="0">
              <a:ea typeface="UD デジタル 教科書体 NK-B" panose="02020700000000000000"/>
            </a:endParaRPr>
          </a:p>
        </p:txBody>
      </p:sp>
      <p:sp>
        <p:nvSpPr>
          <p:cNvPr id="101" name="正方形/長方形 100"/>
          <p:cNvSpPr/>
          <p:nvPr/>
        </p:nvSpPr>
        <p:spPr>
          <a:xfrm>
            <a:off x="2452337" y="1157076"/>
            <a:ext cx="4432469" cy="346249"/>
          </a:xfrm>
          <a:prstGeom prst="rect">
            <a:avLst/>
          </a:prstGeom>
        </p:spPr>
        <p:txBody>
          <a:bodyPr wrap="square">
            <a:spAutoFit/>
          </a:bodyPr>
          <a:lstStyle/>
          <a:p>
            <a:pPr>
              <a:lnSpc>
                <a:spcPct val="150000"/>
              </a:lnSpc>
            </a:pPr>
            <a:r>
              <a:rPr lang="ja-JP" altLang="en-US" sz="1100" dirty="0">
                <a:ea typeface="UD デジタル 教科書体 NK-B" panose="02020700000000000000"/>
              </a:rPr>
              <a:t>令和５年３月の運営新会議の開催以降の日々の様子をご紹介します。</a:t>
            </a:r>
            <a:endParaRPr lang="en-US" altLang="ja-JP" sz="1100" dirty="0">
              <a:ea typeface="UD デジタル 教科書体 NK-B" panose="02020700000000000000"/>
            </a:endParaRPr>
          </a:p>
        </p:txBody>
      </p:sp>
      <p:sp>
        <p:nvSpPr>
          <p:cNvPr id="47" name="正方形/長方形 46"/>
          <p:cNvSpPr/>
          <p:nvPr/>
        </p:nvSpPr>
        <p:spPr>
          <a:xfrm>
            <a:off x="19172" y="4064809"/>
            <a:ext cx="758653" cy="271455"/>
          </a:xfrm>
          <a:prstGeom prst="rect">
            <a:avLst/>
          </a:prstGeom>
          <a:solidFill>
            <a:srgbClr val="75C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１１月</a:t>
            </a:r>
            <a:endParaRPr kumimoji="1" lang="ja-JP" altLang="en-US" sz="12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sp>
        <p:nvSpPr>
          <p:cNvPr id="48" name="正方形/長方形 47"/>
          <p:cNvSpPr/>
          <p:nvPr/>
        </p:nvSpPr>
        <p:spPr>
          <a:xfrm>
            <a:off x="8126" y="1470456"/>
            <a:ext cx="758653" cy="271455"/>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９月</a:t>
            </a:r>
            <a:endParaRPr kumimoji="1" lang="ja-JP" altLang="en-US" sz="14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sp>
        <p:nvSpPr>
          <p:cNvPr id="49" name="正方形/長方形 48"/>
          <p:cNvSpPr/>
          <p:nvPr/>
        </p:nvSpPr>
        <p:spPr>
          <a:xfrm>
            <a:off x="11710" y="1772020"/>
            <a:ext cx="740984" cy="902746"/>
          </a:xfrm>
          <a:prstGeom prst="rect">
            <a:avLst/>
          </a:prstGeom>
          <a:solidFill>
            <a:schemeClr val="bg1"/>
          </a:solidFill>
          <a:ln w="381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51914" y="5439106"/>
            <a:ext cx="758653" cy="271455"/>
          </a:xfrm>
          <a:prstGeom prst="rect">
            <a:avLst/>
          </a:prstGeom>
          <a:solidFill>
            <a:srgbClr val="437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１２月</a:t>
            </a:r>
            <a:endParaRPr kumimoji="1" lang="ja-JP" altLang="en-US" sz="1200" spc="300" dirty="0">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sp>
        <p:nvSpPr>
          <p:cNvPr id="54" name="正方形/長方形 53"/>
          <p:cNvSpPr/>
          <p:nvPr/>
        </p:nvSpPr>
        <p:spPr>
          <a:xfrm>
            <a:off x="28007" y="6900475"/>
            <a:ext cx="758653" cy="27145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spc="300" dirty="0">
                <a:solidFill>
                  <a:schemeClr val="tx1"/>
                </a:solidFill>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１月</a:t>
            </a:r>
            <a:endParaRPr kumimoji="1" lang="ja-JP" altLang="en-US" sz="1400" spc="300" dirty="0">
              <a:solidFill>
                <a:schemeClr val="tx1"/>
              </a:solidFill>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sp>
        <p:nvSpPr>
          <p:cNvPr id="58" name="正方形/長方形 57"/>
          <p:cNvSpPr/>
          <p:nvPr/>
        </p:nvSpPr>
        <p:spPr>
          <a:xfrm>
            <a:off x="129630" y="9720885"/>
            <a:ext cx="6336000" cy="36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19172" y="9771056"/>
            <a:ext cx="6866612" cy="18372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39916" y="8218227"/>
            <a:ext cx="758653" cy="27145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spc="300" dirty="0">
                <a:solidFill>
                  <a:schemeClr val="tx1"/>
                </a:solidFill>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rPr>
              <a:t>２月</a:t>
            </a:r>
            <a:endParaRPr kumimoji="1" lang="ja-JP" altLang="en-US" sz="1400" spc="300" dirty="0">
              <a:solidFill>
                <a:schemeClr val="tx1"/>
              </a:solidFill>
              <a:latin typeface="UD デジタル 教科書体 NK-B" panose="02020700000000000000" pitchFamily="18" charset="-128"/>
              <a:ea typeface="UD デジタル 教科書体 NK-B" panose="02020700000000000000" pitchFamily="18" charset="-128"/>
              <a:cs typeface="源柔ゴシック Bold" panose="020B0602020203020207" pitchFamily="50" charset="-128"/>
            </a:endParaRPr>
          </a:p>
        </p:txBody>
      </p:sp>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l="53447"/>
          <a:stretch/>
        </p:blipFill>
        <p:spPr>
          <a:xfrm rot="5400000">
            <a:off x="377957" y="2739787"/>
            <a:ext cx="949200" cy="1529230"/>
          </a:xfrm>
          <a:prstGeom prst="rect">
            <a:avLst/>
          </a:prstGeom>
        </p:spPr>
      </p:pic>
      <p:pic>
        <p:nvPicPr>
          <p:cNvPr id="8" name="図 7"/>
          <p:cNvPicPr>
            <a:picLocks noChangeAspect="1"/>
          </p:cNvPicPr>
          <p:nvPr/>
        </p:nvPicPr>
        <p:blipFill rotWithShape="1">
          <a:blip r:embed="rId5" cstate="print">
            <a:extLst>
              <a:ext uri="{28A0092B-C50C-407E-A947-70E740481C1C}">
                <a14:useLocalDpi xmlns:a14="http://schemas.microsoft.com/office/drawing/2010/main" val="0"/>
              </a:ext>
            </a:extLst>
          </a:blip>
          <a:srcRect l="10071" t="27536" r="26930" b="13274"/>
          <a:stretch/>
        </p:blipFill>
        <p:spPr>
          <a:xfrm>
            <a:off x="822234" y="1786338"/>
            <a:ext cx="688193" cy="862300"/>
          </a:xfrm>
          <a:prstGeom prst="rect">
            <a:avLst/>
          </a:prstGeom>
        </p:spPr>
      </p:pic>
      <p:pic>
        <p:nvPicPr>
          <p:cNvPr id="10" name="図 9"/>
          <p:cNvPicPr>
            <a:picLocks noChangeAspect="1"/>
          </p:cNvPicPr>
          <p:nvPr/>
        </p:nvPicPr>
        <p:blipFill rotWithShape="1">
          <a:blip r:embed="rId6" cstate="print">
            <a:extLst>
              <a:ext uri="{28A0092B-C50C-407E-A947-70E740481C1C}">
                <a14:useLocalDpi xmlns:a14="http://schemas.microsoft.com/office/drawing/2010/main" val="0"/>
              </a:ext>
            </a:extLst>
          </a:blip>
          <a:srcRect r="11476" b="15333"/>
          <a:stretch/>
        </p:blipFill>
        <p:spPr>
          <a:xfrm>
            <a:off x="53657" y="1776786"/>
            <a:ext cx="677814" cy="864572"/>
          </a:xfrm>
          <a:prstGeom prst="rect">
            <a:avLst/>
          </a:prstGeom>
        </p:spPr>
      </p:pic>
      <p:pic>
        <p:nvPicPr>
          <p:cNvPr id="17" name="図 16"/>
          <p:cNvPicPr>
            <a:picLocks noChangeAspect="1"/>
          </p:cNvPicPr>
          <p:nvPr/>
        </p:nvPicPr>
        <p:blipFill rotWithShape="1">
          <a:blip r:embed="rId7" cstate="print">
            <a:extLst>
              <a:ext uri="{28A0092B-C50C-407E-A947-70E740481C1C}">
                <a14:useLocalDpi xmlns:a14="http://schemas.microsoft.com/office/drawing/2010/main" val="0"/>
              </a:ext>
            </a:extLst>
          </a:blip>
          <a:srcRect t="10101" r="25588"/>
          <a:stretch/>
        </p:blipFill>
        <p:spPr>
          <a:xfrm rot="5400000">
            <a:off x="35110" y="4401622"/>
            <a:ext cx="835539" cy="757079"/>
          </a:xfrm>
          <a:prstGeom prst="rect">
            <a:avLst/>
          </a:prstGeom>
        </p:spPr>
      </p:pic>
      <p:pic>
        <p:nvPicPr>
          <p:cNvPr id="18" name="図 17"/>
          <p:cNvPicPr>
            <a:picLocks noChangeAspect="1"/>
          </p:cNvPicPr>
          <p:nvPr/>
        </p:nvPicPr>
        <p:blipFill rotWithShape="1">
          <a:blip r:embed="rId8" cstate="print">
            <a:extLst>
              <a:ext uri="{28A0092B-C50C-407E-A947-70E740481C1C}">
                <a14:useLocalDpi xmlns:a14="http://schemas.microsoft.com/office/drawing/2010/main" val="0"/>
              </a:ext>
            </a:extLst>
          </a:blip>
          <a:srcRect t="5409" r="13589"/>
          <a:stretch/>
        </p:blipFill>
        <p:spPr>
          <a:xfrm rot="5400000">
            <a:off x="769876" y="4437904"/>
            <a:ext cx="843716" cy="692692"/>
          </a:xfrm>
          <a:prstGeom prst="rect">
            <a:avLst/>
          </a:prstGeom>
        </p:spPr>
      </p:pic>
      <p:pic>
        <p:nvPicPr>
          <p:cNvPr id="5" name="図 4" descr="屋内, テーブル, 机, 窓 が含まれている画像&#10;&#10;自動的に生成された説明">
            <a:extLst>
              <a:ext uri="{FF2B5EF4-FFF2-40B4-BE49-F238E27FC236}">
                <a16:creationId xmlns:a16="http://schemas.microsoft.com/office/drawing/2014/main" xmlns="" id="{120450BE-647B-4559-1A67-4F85F84ECC7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5022" t="29730"/>
          <a:stretch/>
        </p:blipFill>
        <p:spPr>
          <a:xfrm rot="5400000">
            <a:off x="-69423" y="5913888"/>
            <a:ext cx="1065934" cy="749250"/>
          </a:xfrm>
          <a:prstGeom prst="rect">
            <a:avLst/>
          </a:prstGeom>
        </p:spPr>
      </p:pic>
      <p:pic>
        <p:nvPicPr>
          <p:cNvPr id="9" name="図 8" descr="屋内, テーブル, 座る, コンピュータ が含まれている画像&#10;&#10;自動的に生成された説明">
            <a:extLst>
              <a:ext uri="{FF2B5EF4-FFF2-40B4-BE49-F238E27FC236}">
                <a16:creationId xmlns:a16="http://schemas.microsoft.com/office/drawing/2014/main" xmlns="" id="{E1D21F38-C421-A1A0-6D5F-D803EDD40A99}"/>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36485"/>
          <a:stretch/>
        </p:blipFill>
        <p:spPr>
          <a:xfrm rot="5400000">
            <a:off x="964790" y="5788804"/>
            <a:ext cx="858839" cy="1014141"/>
          </a:xfrm>
          <a:prstGeom prst="rect">
            <a:avLst/>
          </a:prstGeom>
        </p:spPr>
      </p:pic>
      <p:sp>
        <p:nvSpPr>
          <p:cNvPr id="11" name="正方形/長方形 10">
            <a:extLst>
              <a:ext uri="{FF2B5EF4-FFF2-40B4-BE49-F238E27FC236}">
                <a16:creationId xmlns:a16="http://schemas.microsoft.com/office/drawing/2014/main" xmlns="" id="{9DB768B2-B00D-4672-562E-029A42F25945}"/>
              </a:ext>
            </a:extLst>
          </p:cNvPr>
          <p:cNvSpPr/>
          <p:nvPr/>
        </p:nvSpPr>
        <p:spPr>
          <a:xfrm>
            <a:off x="1990173" y="5909464"/>
            <a:ext cx="4792851" cy="769441"/>
          </a:xfrm>
          <a:prstGeom prst="rect">
            <a:avLst/>
          </a:prstGeom>
        </p:spPr>
        <p:txBody>
          <a:bodyPr wrap="square">
            <a:spAutoFit/>
          </a:bodyPr>
          <a:lstStyle/>
          <a:p>
            <a:r>
              <a:rPr lang="ja-JP" altLang="en-US" sz="1100" dirty="0">
                <a:ea typeface="UD デジタル 教科書体 NK-B" panose="02020700000000000000"/>
              </a:rPr>
              <a:t>◎多目的室トレーニング</a:t>
            </a:r>
            <a:endParaRPr lang="en-US" altLang="ja-JP" sz="1100" dirty="0">
              <a:ea typeface="UD デジタル 教科書体 NK-B" panose="02020700000000000000"/>
            </a:endParaRPr>
          </a:p>
          <a:p>
            <a:r>
              <a:rPr lang="ja-JP" altLang="en-US" sz="1100" dirty="0">
                <a:ea typeface="UD デジタル 教科書体 NK-B" panose="02020700000000000000"/>
              </a:rPr>
              <a:t>ご高齢の方も比較的楽に運動出来る器具が揃っており、最大で</a:t>
            </a:r>
            <a:r>
              <a:rPr lang="en-US" altLang="ja-JP" sz="1100" dirty="0">
                <a:ea typeface="UD デジタル 教科書体 NK-B" panose="02020700000000000000"/>
              </a:rPr>
              <a:t>15kg</a:t>
            </a:r>
            <a:r>
              <a:rPr lang="ja-JP" altLang="en-US" sz="1100" dirty="0">
                <a:ea typeface="UD デジタル 教科書体 NK-B" panose="02020700000000000000"/>
              </a:rPr>
              <a:t>の負荷を付けて取り組まれています</a:t>
            </a:r>
            <a:r>
              <a:rPr lang="ja-JP" altLang="en-US" sz="1100" dirty="0" smtClean="0">
                <a:ea typeface="UD デジタル 教科書体 NK-B" panose="02020700000000000000"/>
              </a:rPr>
              <a:t>。</a:t>
            </a:r>
            <a:endParaRPr lang="en-US" altLang="ja-JP" sz="1100" dirty="0" smtClean="0">
              <a:ea typeface="UD デジタル 教科書体 NK-B" panose="02020700000000000000"/>
            </a:endParaRPr>
          </a:p>
          <a:p>
            <a:r>
              <a:rPr lang="ja-JP" altLang="en-US" sz="1100" dirty="0" smtClean="0">
                <a:ea typeface="UD デジタル 教科書体 NK-B" panose="02020700000000000000"/>
              </a:rPr>
              <a:t>皆さん</a:t>
            </a:r>
            <a:r>
              <a:rPr lang="ja-JP" altLang="en-US" sz="1100" dirty="0">
                <a:ea typeface="UD デジタル 教科書体 NK-B" panose="02020700000000000000"/>
              </a:rPr>
              <a:t>好みの器具もでき、運動を楽しんでおられます。</a:t>
            </a:r>
            <a:endParaRPr lang="en-US" altLang="ja-JP" sz="1100" dirty="0">
              <a:ea typeface="UD デジタル 教科書体 NK-B" panose="02020700000000000000"/>
            </a:endParaRPr>
          </a:p>
        </p:txBody>
      </p:sp>
      <p:pic>
        <p:nvPicPr>
          <p:cNvPr id="13" name="図 12" descr="屋内, テーブル, 小さい, 少し が含まれている画像&#10;&#10;自動的に生成された説明">
            <a:extLst>
              <a:ext uri="{FF2B5EF4-FFF2-40B4-BE49-F238E27FC236}">
                <a16:creationId xmlns:a16="http://schemas.microsoft.com/office/drawing/2014/main" xmlns="" id="{EBD856D2-4502-3598-B27A-B8088B2BE6A6}"/>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25857" r="16788"/>
          <a:stretch/>
        </p:blipFill>
        <p:spPr>
          <a:xfrm rot="5400000">
            <a:off x="222271" y="7083819"/>
            <a:ext cx="903555" cy="1181515"/>
          </a:xfrm>
          <a:prstGeom prst="rect">
            <a:avLst/>
          </a:prstGeom>
        </p:spPr>
      </p:pic>
      <p:pic>
        <p:nvPicPr>
          <p:cNvPr id="20" name="図 19" descr="毛布の上で寝ている犬&#10;&#10;中程度の精度で自動的に生成された説明">
            <a:extLst>
              <a:ext uri="{FF2B5EF4-FFF2-40B4-BE49-F238E27FC236}">
                <a16:creationId xmlns:a16="http://schemas.microsoft.com/office/drawing/2014/main" xmlns="" id="{79A78B14-A27F-9E1C-6511-A9F1C43E81D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5400000">
            <a:off x="1190466" y="7345038"/>
            <a:ext cx="905628" cy="679221"/>
          </a:xfrm>
          <a:prstGeom prst="rect">
            <a:avLst/>
          </a:prstGeom>
        </p:spPr>
      </p:pic>
      <p:sp>
        <p:nvSpPr>
          <p:cNvPr id="21" name="正方形/長方形 20">
            <a:extLst>
              <a:ext uri="{FF2B5EF4-FFF2-40B4-BE49-F238E27FC236}">
                <a16:creationId xmlns:a16="http://schemas.microsoft.com/office/drawing/2014/main" xmlns="" id="{A7275DE9-8495-8121-2333-50EAF2522AC2}"/>
              </a:ext>
            </a:extLst>
          </p:cNvPr>
          <p:cNvSpPr/>
          <p:nvPr/>
        </p:nvSpPr>
        <p:spPr>
          <a:xfrm>
            <a:off x="2310456" y="7253763"/>
            <a:ext cx="4702792" cy="430887"/>
          </a:xfrm>
          <a:prstGeom prst="rect">
            <a:avLst/>
          </a:prstGeom>
        </p:spPr>
        <p:txBody>
          <a:bodyPr wrap="square">
            <a:spAutoFit/>
          </a:bodyPr>
          <a:lstStyle/>
          <a:p>
            <a:endParaRPr lang="en-US" altLang="ja-JP" sz="1100" dirty="0">
              <a:ea typeface="UD デジタル 教科書体 NK-B" panose="02020700000000000000"/>
            </a:endParaRPr>
          </a:p>
          <a:p>
            <a:endParaRPr lang="en-US" altLang="ja-JP" sz="1100" dirty="0">
              <a:ea typeface="UD デジタル 教科書体 NK-B" panose="02020700000000000000"/>
            </a:endParaRPr>
          </a:p>
        </p:txBody>
      </p:sp>
      <p:pic>
        <p:nvPicPr>
          <p:cNvPr id="23" name="図 22" descr="人, 男, 屋内, 持つ が含まれている画像&#10;&#10;自動的に生成された説明">
            <a:extLst>
              <a:ext uri="{FF2B5EF4-FFF2-40B4-BE49-F238E27FC236}">
                <a16:creationId xmlns:a16="http://schemas.microsoft.com/office/drawing/2014/main" xmlns="" id="{51E206A5-082C-0124-3686-E8D04D85BE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rot="5400000">
            <a:off x="-18441" y="8643179"/>
            <a:ext cx="1184564" cy="888423"/>
          </a:xfrm>
          <a:prstGeom prst="rect">
            <a:avLst/>
          </a:prstGeom>
        </p:spPr>
      </p:pic>
      <p:sp>
        <p:nvSpPr>
          <p:cNvPr id="6" name="正方形/長方形 5"/>
          <p:cNvSpPr/>
          <p:nvPr/>
        </p:nvSpPr>
        <p:spPr>
          <a:xfrm>
            <a:off x="1692938" y="1533302"/>
            <a:ext cx="5103172" cy="1277273"/>
          </a:xfrm>
          <a:prstGeom prst="rect">
            <a:avLst/>
          </a:prstGeom>
        </p:spPr>
        <p:txBody>
          <a:bodyPr wrap="square">
            <a:spAutoFit/>
          </a:bodyPr>
          <a:lstStyle/>
          <a:p>
            <a:r>
              <a:rPr lang="ja-JP" altLang="en-US" sz="1100" dirty="0">
                <a:ea typeface="UD デジタル 教科書体 NK-B" panose="02020700000000000000"/>
              </a:rPr>
              <a:t>◎うどん棒へ</a:t>
            </a:r>
            <a:endParaRPr lang="en-US" altLang="ja-JP" sz="1100" dirty="0">
              <a:ea typeface="UD デジタル 教科書体 NK-B" panose="02020700000000000000"/>
            </a:endParaRPr>
          </a:p>
          <a:p>
            <a:r>
              <a:rPr lang="ja-JP" altLang="en-US" sz="1100" dirty="0" smtClean="0">
                <a:ea typeface="UD デジタル 教科書体 NK-B" panose="02020700000000000000"/>
              </a:rPr>
              <a:t>店舗前の段差解消の勾配のあるスロープがあり、歩行器</a:t>
            </a:r>
            <a:r>
              <a:rPr lang="ja-JP" altLang="en-US" sz="1100" dirty="0">
                <a:ea typeface="UD デジタル 教科書体 NK-B" panose="02020700000000000000"/>
              </a:rPr>
              <a:t>移動を不安に思って</a:t>
            </a:r>
            <a:r>
              <a:rPr lang="ja-JP" altLang="en-US" sz="1100" dirty="0" smtClean="0">
                <a:ea typeface="UD デジタル 教科書体 NK-B" panose="02020700000000000000"/>
              </a:rPr>
              <a:t>おられた利用者</a:t>
            </a:r>
            <a:r>
              <a:rPr lang="ja-JP" altLang="en-US" sz="1100" dirty="0">
                <a:ea typeface="UD デジタル 教科書体 NK-B" panose="02020700000000000000"/>
              </a:rPr>
              <a:t>様</a:t>
            </a:r>
            <a:r>
              <a:rPr lang="ja-JP" altLang="en-US" sz="1100" dirty="0" smtClean="0">
                <a:ea typeface="UD デジタル 教科書体 NK-B" panose="02020700000000000000"/>
              </a:rPr>
              <a:t>がおられましたが、</a:t>
            </a:r>
            <a:r>
              <a:rPr lang="ja-JP" altLang="en-US" sz="1100" dirty="0">
                <a:ea typeface="UD デジタル 教科書体 NK-B" panose="02020700000000000000"/>
              </a:rPr>
              <a:t>「のぼれたわ。」と、</a:t>
            </a:r>
            <a:r>
              <a:rPr lang="ja-JP" altLang="en-US" sz="1100" dirty="0" smtClean="0">
                <a:ea typeface="UD デジタル 教科書体 NK-B" panose="02020700000000000000"/>
              </a:rPr>
              <a:t>おっしゃられ、</a:t>
            </a:r>
            <a:r>
              <a:rPr lang="ja-JP" altLang="en-US" sz="1100" dirty="0" err="1" smtClean="0">
                <a:ea typeface="UD デジタル 教科書体 NK-B" panose="02020700000000000000"/>
              </a:rPr>
              <a:t>ふら</a:t>
            </a:r>
            <a:r>
              <a:rPr lang="ja-JP" altLang="en-US" sz="1100" dirty="0">
                <a:ea typeface="UD デジタル 教科書体 NK-B" panose="02020700000000000000"/>
              </a:rPr>
              <a:t>つきなく自宅前</a:t>
            </a:r>
            <a:r>
              <a:rPr lang="ja-JP" altLang="en-US" sz="1100" dirty="0" smtClean="0">
                <a:ea typeface="UD デジタル 教科書体 NK-B" panose="02020700000000000000"/>
              </a:rPr>
              <a:t>のスロープのように</a:t>
            </a:r>
            <a:r>
              <a:rPr lang="ja-JP" altLang="en-US" sz="1100" dirty="0">
                <a:ea typeface="UD デジタル 教科書体 NK-B" panose="02020700000000000000"/>
              </a:rPr>
              <a:t>安全に動作することができていました。</a:t>
            </a:r>
            <a:endParaRPr lang="en-US" altLang="ja-JP" sz="1100" dirty="0">
              <a:ea typeface="UD デジタル 教科書体 NK-B" panose="02020700000000000000"/>
            </a:endParaRPr>
          </a:p>
          <a:p>
            <a:r>
              <a:rPr lang="ja-JP" altLang="en-US" sz="1100" dirty="0">
                <a:ea typeface="UD デジタル 教科書体 NK-B" panose="02020700000000000000"/>
              </a:rPr>
              <a:t>不安な場面も職員の見守りのもと移動され、できるという自信や外出の楽しみを感じていただけ嬉しく思います。</a:t>
            </a:r>
            <a:endParaRPr lang="en-US" altLang="ja-JP" sz="1100" dirty="0">
              <a:ea typeface="UD デジタル 教科書体 NK-B" panose="02020700000000000000"/>
            </a:endParaRPr>
          </a:p>
          <a:p>
            <a:r>
              <a:rPr lang="ja-JP" altLang="en-US" sz="1100" dirty="0">
                <a:ea typeface="UD デジタル 教科書体 NK-B" panose="02020700000000000000"/>
              </a:rPr>
              <a:t>「昔来たことある！久しぶりや！」と、昔を懐かしむお言葉も聞かれました。</a:t>
            </a:r>
            <a:endParaRPr lang="en-US" altLang="ja-JP" sz="1100" dirty="0">
              <a:ea typeface="UD デジタル 教科書体 NK-B" panose="02020700000000000000"/>
            </a:endParaRPr>
          </a:p>
        </p:txBody>
      </p:sp>
      <p:sp>
        <p:nvSpPr>
          <p:cNvPr id="12" name="正方形/長方形 11"/>
          <p:cNvSpPr/>
          <p:nvPr/>
        </p:nvSpPr>
        <p:spPr>
          <a:xfrm>
            <a:off x="1596944" y="3932543"/>
            <a:ext cx="5297869" cy="1785104"/>
          </a:xfrm>
          <a:prstGeom prst="rect">
            <a:avLst/>
          </a:prstGeom>
        </p:spPr>
        <p:txBody>
          <a:bodyPr wrap="square">
            <a:spAutoFit/>
          </a:bodyPr>
          <a:lstStyle/>
          <a:p>
            <a:r>
              <a:rPr lang="ja-JP" altLang="en-US" sz="1100" dirty="0">
                <a:ea typeface="UD デジタル 教科書体 NK-B" panose="02020700000000000000"/>
              </a:rPr>
              <a:t>◎避難訓練実施</a:t>
            </a:r>
            <a:endParaRPr lang="en-US" altLang="ja-JP" sz="1100" dirty="0">
              <a:ea typeface="UD デジタル 教科書体 NK-B" panose="02020700000000000000"/>
            </a:endParaRPr>
          </a:p>
          <a:p>
            <a:r>
              <a:rPr lang="ja-JP" altLang="en-US" sz="1100" dirty="0">
                <a:ea typeface="UD デジタル 教科書体 NK-B" panose="02020700000000000000"/>
              </a:rPr>
              <a:t>南海トラフ地震を想定して、訓練を行いました。</a:t>
            </a:r>
            <a:endParaRPr lang="en-US" altLang="ja-JP" sz="1100" dirty="0">
              <a:ea typeface="UD デジタル 教科書体 NK-B" panose="02020700000000000000"/>
            </a:endParaRPr>
          </a:p>
          <a:p>
            <a:r>
              <a:rPr lang="ja-JP" altLang="en-US" sz="1100" dirty="0">
                <a:ea typeface="UD デジタル 教科書体 NK-B" panose="02020700000000000000"/>
              </a:rPr>
              <a:t>普段使用していない非常階段を使ったり、ご自身の苦手な動作等も確認することができたようです。</a:t>
            </a:r>
            <a:endParaRPr lang="en-US" altLang="ja-JP" sz="1100" dirty="0">
              <a:ea typeface="UD デジタル 教科書体 NK-B" panose="02020700000000000000"/>
            </a:endParaRPr>
          </a:p>
          <a:p>
            <a:r>
              <a:rPr lang="ja-JP" altLang="en-US" sz="1100" dirty="0">
                <a:ea typeface="UD デジタル 教科書体 NK-B" panose="02020700000000000000"/>
              </a:rPr>
              <a:t>◎喫茶店へ</a:t>
            </a:r>
            <a:endParaRPr lang="en-US" altLang="ja-JP" sz="1100" dirty="0">
              <a:ea typeface="UD デジタル 教科書体 NK-B" panose="02020700000000000000"/>
            </a:endParaRPr>
          </a:p>
          <a:p>
            <a:r>
              <a:rPr lang="ja-JP" altLang="en-US" sz="1100" dirty="0">
                <a:ea typeface="UD デジタル 教科書体 NK-B" panose="02020700000000000000"/>
              </a:rPr>
              <a:t>デイサービスから</a:t>
            </a:r>
            <a:r>
              <a:rPr lang="ja-JP" altLang="en-US" sz="1100" dirty="0" smtClean="0">
                <a:ea typeface="UD デジタル 教科書体 NK-B" panose="02020700000000000000"/>
              </a:rPr>
              <a:t>歩いて、近所の喫茶店</a:t>
            </a:r>
            <a:r>
              <a:rPr lang="ja-JP" altLang="en-US" sz="1100" dirty="0">
                <a:ea typeface="UD デジタル 教科書体 NK-B" panose="02020700000000000000"/>
              </a:rPr>
              <a:t>へ向かいました。自宅での外歩きが減り、移動に不安な方もおられましたが</a:t>
            </a:r>
            <a:r>
              <a:rPr lang="ja-JP" altLang="en-US" sz="1100" dirty="0" smtClean="0">
                <a:ea typeface="UD デジタル 教科書体 NK-B" panose="02020700000000000000"/>
              </a:rPr>
              <a:t>、喫茶に行くことを楽しみに感じながら安全に移動することができました。</a:t>
            </a:r>
            <a:endParaRPr lang="en-US" altLang="ja-JP" sz="1100" dirty="0">
              <a:ea typeface="UD デジタル 教科書体 NK-B" panose="02020700000000000000"/>
            </a:endParaRPr>
          </a:p>
          <a:p>
            <a:r>
              <a:rPr lang="ja-JP" altLang="en-US" sz="1100" dirty="0">
                <a:ea typeface="UD デジタル 教科書体 NK-B" panose="02020700000000000000"/>
              </a:rPr>
              <a:t>喫茶店での時間が楽しかったご様子で、他の方にもお話され、利用者様同士のお話にも花が咲きました。</a:t>
            </a:r>
            <a:endParaRPr lang="en-US" altLang="ja-JP" sz="1100" dirty="0">
              <a:ea typeface="UD デジタル 教科書体 NK-B" panose="02020700000000000000"/>
            </a:endParaRPr>
          </a:p>
        </p:txBody>
      </p:sp>
      <p:sp>
        <p:nvSpPr>
          <p:cNvPr id="15" name="正方形/長方形 14"/>
          <p:cNvSpPr/>
          <p:nvPr/>
        </p:nvSpPr>
        <p:spPr>
          <a:xfrm>
            <a:off x="2248566" y="7167096"/>
            <a:ext cx="4547544" cy="1107996"/>
          </a:xfrm>
          <a:prstGeom prst="rect">
            <a:avLst/>
          </a:prstGeom>
        </p:spPr>
        <p:txBody>
          <a:bodyPr wrap="square">
            <a:spAutoFit/>
          </a:bodyPr>
          <a:lstStyle/>
          <a:p>
            <a:r>
              <a:rPr lang="ja-JP" altLang="en-US" sz="1100" dirty="0">
                <a:ea typeface="UD デジタル 教科書体 NK-B" panose="02020700000000000000"/>
              </a:rPr>
              <a:t>◎床からの立ち上がり</a:t>
            </a:r>
            <a:endParaRPr lang="en-US" altLang="ja-JP" sz="1100" dirty="0">
              <a:ea typeface="UD デジタル 教科書体 NK-B" panose="02020700000000000000"/>
            </a:endParaRPr>
          </a:p>
          <a:p>
            <a:r>
              <a:rPr lang="ja-JP" altLang="en-US" sz="1100" dirty="0">
                <a:ea typeface="UD デジタル 教科書体 NK-B" panose="02020700000000000000"/>
              </a:rPr>
              <a:t>転倒した際に、落ち着いて動作出来るよう練習しています</a:t>
            </a:r>
            <a:r>
              <a:rPr lang="ja-JP" altLang="en-US" sz="1100" dirty="0" smtClean="0">
                <a:ea typeface="UD デジタル 教科書体 NK-B" panose="02020700000000000000"/>
              </a:rPr>
              <a:t>。</a:t>
            </a:r>
            <a:endParaRPr lang="en-US" altLang="ja-JP" sz="1100" dirty="0" smtClean="0">
              <a:ea typeface="UD デジタル 教科書体 NK-B" panose="02020700000000000000"/>
            </a:endParaRPr>
          </a:p>
          <a:p>
            <a:r>
              <a:rPr lang="ja-JP" altLang="en-US" sz="1100" dirty="0" smtClean="0">
                <a:ea typeface="UD デジタル 教科書体 NK-B" panose="02020700000000000000"/>
              </a:rPr>
              <a:t>皆様、ご自分の</a:t>
            </a:r>
            <a:r>
              <a:rPr lang="ja-JP" altLang="en-US" sz="1100" dirty="0">
                <a:ea typeface="UD デジタル 教科書体 NK-B" panose="02020700000000000000"/>
              </a:rPr>
              <a:t>体に合った方法で、ご自身でも考えていただきながら行っています。</a:t>
            </a:r>
            <a:endParaRPr lang="en-US" altLang="ja-JP" sz="1100" dirty="0">
              <a:ea typeface="UD デジタル 教科書体 NK-B" panose="02020700000000000000"/>
            </a:endParaRPr>
          </a:p>
          <a:p>
            <a:r>
              <a:rPr lang="ja-JP" altLang="en-US" sz="1100" dirty="0">
                <a:ea typeface="UD デジタル 教科書体 NK-B" panose="02020700000000000000"/>
              </a:rPr>
              <a:t>練習しているご様子を見て、「私もしてみる。」と</a:t>
            </a:r>
            <a:r>
              <a:rPr lang="ja-JP" altLang="en-US" sz="1100" dirty="0" smtClean="0">
                <a:ea typeface="UD デジタル 教科書体 NK-B" panose="02020700000000000000"/>
              </a:rPr>
              <a:t>挑戦する利用者様もおられ、</a:t>
            </a:r>
            <a:r>
              <a:rPr lang="ja-JP" altLang="en-US" sz="1100" dirty="0">
                <a:ea typeface="UD デジタル 教科書体 NK-B" panose="02020700000000000000"/>
              </a:rPr>
              <a:t>切磋琢磨しながら運動時間を過ごされています。</a:t>
            </a:r>
            <a:endParaRPr lang="en-US" altLang="ja-JP" sz="1100" dirty="0">
              <a:ea typeface="UD デジタル 教科書体 NK-B" panose="02020700000000000000"/>
            </a:endParaRPr>
          </a:p>
        </p:txBody>
      </p:sp>
    </p:spTree>
    <p:extLst>
      <p:ext uri="{BB962C8B-B14F-4D97-AF65-F5344CB8AC3E}">
        <p14:creationId xmlns:p14="http://schemas.microsoft.com/office/powerpoint/2010/main" val="3379299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図 47"/>
          <p:cNvPicPr>
            <a:picLocks noChangeAspect="1"/>
          </p:cNvPicPr>
          <p:nvPr/>
        </p:nvPicPr>
        <p:blipFill rotWithShape="1">
          <a:blip r:embed="rId2">
            <a:extLst>
              <a:ext uri="{28A0092B-C50C-407E-A947-70E740481C1C}">
                <a14:useLocalDpi xmlns:a14="http://schemas.microsoft.com/office/drawing/2010/main" val="0"/>
              </a:ext>
            </a:extLst>
          </a:blip>
          <a:srcRect b="41085"/>
          <a:stretch/>
        </p:blipFill>
        <p:spPr>
          <a:xfrm rot="10800000">
            <a:off x="-13817" y="7050792"/>
            <a:ext cx="6858000" cy="2855208"/>
          </a:xfrm>
          <a:prstGeom prst="rect">
            <a:avLst/>
          </a:prstGeom>
        </p:spPr>
      </p:pic>
      <p:sp>
        <p:nvSpPr>
          <p:cNvPr id="31" name="角丸四角形 30"/>
          <p:cNvSpPr/>
          <p:nvPr/>
        </p:nvSpPr>
        <p:spPr>
          <a:xfrm>
            <a:off x="25868" y="1888007"/>
            <a:ext cx="6818315" cy="1572665"/>
          </a:xfrm>
          <a:prstGeom prst="roundRect">
            <a:avLst/>
          </a:prstGeom>
          <a:solidFill>
            <a:schemeClr val="bg1"/>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US" altLang="ja-JP" sz="1200" b="1" dirty="0" smtClean="0">
              <a:solidFill>
                <a:schemeClr val="tx1"/>
              </a:solidFill>
            </a:endParaRPr>
          </a:p>
        </p:txBody>
      </p:sp>
      <p:sp>
        <p:nvSpPr>
          <p:cNvPr id="6" name="正方形/長方形 5"/>
          <p:cNvSpPr/>
          <p:nvPr/>
        </p:nvSpPr>
        <p:spPr>
          <a:xfrm>
            <a:off x="189000" y="223621"/>
            <a:ext cx="6480000" cy="54000"/>
          </a:xfrm>
          <a:prstGeom prst="rect">
            <a:avLst/>
          </a:prstGeom>
          <a:solidFill>
            <a:srgbClr val="DF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56694" y="336994"/>
            <a:ext cx="6336000" cy="36000"/>
          </a:xfrm>
          <a:prstGeom prst="rect">
            <a:avLst/>
          </a:prstGeom>
          <a:solidFill>
            <a:srgbClr val="96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719" y="365920"/>
            <a:ext cx="6866612" cy="183720"/>
          </a:xfrm>
          <a:prstGeom prst="rect">
            <a:avLst/>
          </a:prstGeom>
          <a:solidFill>
            <a:srgbClr val="93CA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306" y="17666"/>
            <a:ext cx="6866612" cy="18372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53695" y="308188"/>
            <a:ext cx="6480000" cy="54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89000" y="247829"/>
            <a:ext cx="6336000" cy="36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569076" y="3064137"/>
            <a:ext cx="3288924" cy="369332"/>
          </a:xfrm>
          <a:prstGeom prst="rect">
            <a:avLst/>
          </a:prstGeom>
        </p:spPr>
        <p:txBody>
          <a:bodyPr wrap="square">
            <a:spAutoFit/>
          </a:bodyPr>
          <a:lstStyle/>
          <a:p>
            <a:endParaRPr lang="ja-JP" altLang="en-US" dirty="0"/>
          </a:p>
        </p:txBody>
      </p:sp>
      <p:sp>
        <p:nvSpPr>
          <p:cNvPr id="22" name="正方形/長方形 21"/>
          <p:cNvSpPr/>
          <p:nvPr/>
        </p:nvSpPr>
        <p:spPr>
          <a:xfrm>
            <a:off x="48143" y="8934615"/>
            <a:ext cx="964749" cy="430887"/>
          </a:xfrm>
          <a:prstGeom prst="rect">
            <a:avLst/>
          </a:prstGeom>
        </p:spPr>
        <p:txBody>
          <a:bodyPr wrap="square">
            <a:spAutoFit/>
          </a:bodyPr>
          <a:lstStyle/>
          <a:p>
            <a:r>
              <a:rPr lang="ja-JP" altLang="en-US" sz="1100" b="1" dirty="0" smtClean="0">
                <a:ea typeface="UD デジタル 教科書体 NK-B" panose="02020700000000000000"/>
              </a:rPr>
              <a:t>①口の中に、</a:t>
            </a:r>
            <a:endParaRPr lang="en-US" altLang="ja-JP" sz="1100" b="1" dirty="0" smtClean="0">
              <a:ea typeface="UD デジタル 教科書体 NK-B" panose="02020700000000000000"/>
            </a:endParaRPr>
          </a:p>
          <a:p>
            <a:r>
              <a:rPr lang="ja-JP" altLang="en-US" sz="1100" b="1" dirty="0" smtClean="0">
                <a:ea typeface="UD デジタル 教科書体 NK-B" panose="02020700000000000000"/>
              </a:rPr>
              <a:t>水分を含む</a:t>
            </a:r>
            <a:r>
              <a:rPr lang="ja-JP" altLang="en-US" sz="1100" dirty="0" smtClean="0">
                <a:ea typeface="UD デジタル 教科書体 NK-B" panose="02020700000000000000"/>
              </a:rPr>
              <a:t>。</a:t>
            </a:r>
            <a:endParaRPr lang="en-US" altLang="ja-JP" sz="1100" dirty="0" smtClean="0">
              <a:ea typeface="UD デジタル 教科書体 NK-B" panose="02020700000000000000"/>
            </a:endParaRPr>
          </a:p>
        </p:txBody>
      </p:sp>
      <p:sp>
        <p:nvSpPr>
          <p:cNvPr id="37" name="正方形/長方形 36"/>
          <p:cNvSpPr/>
          <p:nvPr/>
        </p:nvSpPr>
        <p:spPr>
          <a:xfrm>
            <a:off x="48143" y="9789113"/>
            <a:ext cx="6866612" cy="18372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56694" y="9772850"/>
            <a:ext cx="6336000" cy="36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rotWithShape="1">
          <a:blip r:embed="rId3" cstate="print">
            <a:extLst>
              <a:ext uri="{28A0092B-C50C-407E-A947-70E740481C1C}">
                <a14:useLocalDpi xmlns:a14="http://schemas.microsoft.com/office/drawing/2010/main" val="0"/>
              </a:ext>
            </a:extLst>
          </a:blip>
          <a:srcRect l="11151" t="38773" r="34064" b="21140"/>
          <a:stretch/>
        </p:blipFill>
        <p:spPr>
          <a:xfrm>
            <a:off x="1461121" y="8190769"/>
            <a:ext cx="729180" cy="711394"/>
          </a:xfrm>
          <a:prstGeom prst="rect">
            <a:avLst/>
          </a:prstGeom>
        </p:spPr>
      </p:pic>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r="26101"/>
          <a:stretch/>
        </p:blipFill>
        <p:spPr>
          <a:xfrm rot="5400000">
            <a:off x="129239" y="8152287"/>
            <a:ext cx="815655" cy="827803"/>
          </a:xfrm>
          <a:prstGeom prst="rect">
            <a:avLst/>
          </a:prstGeom>
        </p:spPr>
      </p:pic>
      <p:graphicFrame>
        <p:nvGraphicFramePr>
          <p:cNvPr id="8" name="表 24">
            <a:extLst>
              <a:ext uri="{FF2B5EF4-FFF2-40B4-BE49-F238E27FC236}">
                <a16:creationId xmlns:a16="http://schemas.microsoft.com/office/drawing/2014/main" xmlns="" id="{FC1FCB43-EA2D-A53F-811B-7D2DBBC69B67}"/>
              </a:ext>
            </a:extLst>
          </p:cNvPr>
          <p:cNvGraphicFramePr>
            <a:graphicFrameLocks noGrp="1"/>
          </p:cNvGraphicFramePr>
          <p:nvPr>
            <p:extLst>
              <p:ext uri="{D42A27DB-BD31-4B8C-83A1-F6EECF244321}">
                <p14:modId xmlns:p14="http://schemas.microsoft.com/office/powerpoint/2010/main" val="1822940993"/>
              </p:ext>
            </p:extLst>
          </p:nvPr>
        </p:nvGraphicFramePr>
        <p:xfrm>
          <a:off x="153695" y="640551"/>
          <a:ext cx="6367504" cy="677592"/>
        </p:xfrm>
        <a:graphic>
          <a:graphicData uri="http://schemas.openxmlformats.org/drawingml/2006/table">
            <a:tbl>
              <a:tblPr firstRow="1" bandRow="1">
                <a:tableStyleId>{5940675A-B579-460E-94D1-54222C63F5DA}</a:tableStyleId>
              </a:tblPr>
              <a:tblGrid>
                <a:gridCol w="513931">
                  <a:extLst>
                    <a:ext uri="{9D8B030D-6E8A-4147-A177-3AD203B41FA5}">
                      <a16:colId xmlns:a16="http://schemas.microsoft.com/office/drawing/2014/main" xmlns="" val="2059447514"/>
                    </a:ext>
                  </a:extLst>
                </a:gridCol>
                <a:gridCol w="1380907">
                  <a:extLst>
                    <a:ext uri="{9D8B030D-6E8A-4147-A177-3AD203B41FA5}">
                      <a16:colId xmlns:a16="http://schemas.microsoft.com/office/drawing/2014/main" xmlns="" val="3697613560"/>
                    </a:ext>
                  </a:extLst>
                </a:gridCol>
                <a:gridCol w="1134145">
                  <a:extLst>
                    <a:ext uri="{9D8B030D-6E8A-4147-A177-3AD203B41FA5}">
                      <a16:colId xmlns:a16="http://schemas.microsoft.com/office/drawing/2014/main" xmlns="" val="2497315591"/>
                    </a:ext>
                  </a:extLst>
                </a:gridCol>
                <a:gridCol w="1144363">
                  <a:extLst>
                    <a:ext uri="{9D8B030D-6E8A-4147-A177-3AD203B41FA5}">
                      <a16:colId xmlns:a16="http://schemas.microsoft.com/office/drawing/2014/main" xmlns="" val="331232961"/>
                    </a:ext>
                  </a:extLst>
                </a:gridCol>
                <a:gridCol w="1134145">
                  <a:extLst>
                    <a:ext uri="{9D8B030D-6E8A-4147-A177-3AD203B41FA5}">
                      <a16:colId xmlns:a16="http://schemas.microsoft.com/office/drawing/2014/main" xmlns="" val="2568079836"/>
                    </a:ext>
                  </a:extLst>
                </a:gridCol>
                <a:gridCol w="1060013">
                  <a:extLst>
                    <a:ext uri="{9D8B030D-6E8A-4147-A177-3AD203B41FA5}">
                      <a16:colId xmlns:a16="http://schemas.microsoft.com/office/drawing/2014/main" xmlns="" val="2939984937"/>
                    </a:ext>
                  </a:extLst>
                </a:gridCol>
              </a:tblGrid>
              <a:tr h="158935">
                <a:tc>
                  <a:txBody>
                    <a:bodyPr/>
                    <a:lstStyle/>
                    <a:p>
                      <a:pPr algn="ctr"/>
                      <a:endParaRPr kumimoji="1" lang="ja-JP" altLang="en-US" sz="1100" dirty="0">
                        <a:latin typeface="UD Digi Kyokasho N-B" panose="02020700000000000000" pitchFamily="17" charset="-128"/>
                        <a:ea typeface="UD Digi Kyokasho N-B" panose="02020700000000000000" pitchFamily="17" charset="-128"/>
                      </a:endParaRPr>
                    </a:p>
                  </a:txBody>
                  <a:tcPr marL="63305" marR="63305" marT="31652" marB="31652" anchor="ctr">
                    <a:lnL w="12700" cmpd="sng">
                      <a:noFill/>
                    </a:lnL>
                    <a:lnT w="12700" cmpd="sng">
                      <a:noFill/>
                    </a:lnT>
                  </a:tcP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月</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火</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水</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木</a:t>
                      </a: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金</a:t>
                      </a:r>
                    </a:p>
                  </a:txBody>
                  <a:tcPr marL="63305" marR="63305" marT="31652" marB="31652" anchor="ctr"/>
                </a:tc>
                <a:extLst>
                  <a:ext uri="{0D108BD9-81ED-4DB2-BD59-A6C34878D82A}">
                    <a16:rowId xmlns:a16="http://schemas.microsoft.com/office/drawing/2014/main" xmlns="" val="1272764578"/>
                  </a:ext>
                </a:extLst>
              </a:tr>
              <a:tr h="183650">
                <a:tc>
                  <a:txBody>
                    <a:bodyPr/>
                    <a:lstStyle/>
                    <a:p>
                      <a:pPr algn="ctr"/>
                      <a:r>
                        <a:rPr kumimoji="1" lang="ja-JP" altLang="en-US" sz="1000" dirty="0">
                          <a:latin typeface="UD Digi Kyokasho N-B" panose="02020700000000000000" pitchFamily="17" charset="-128"/>
                          <a:ea typeface="UD Digi Kyokasho N-B" panose="02020700000000000000" pitchFamily="17" charset="-128"/>
                        </a:rPr>
                        <a:t>午前</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満員</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残り２枠</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満員</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00" dirty="0">
                          <a:latin typeface="UD Digi Kyokasho N-B" panose="02020700000000000000" pitchFamily="17" charset="-128"/>
                          <a:ea typeface="UD Digi Kyokasho N-B" panose="02020700000000000000" pitchFamily="17" charset="-128"/>
                        </a:rPr>
                        <a:t>満員</a:t>
                      </a:r>
                      <a:endParaRPr kumimoji="1" lang="en-US" altLang="ja-JP" sz="1000" dirty="0">
                        <a:latin typeface="UD Digi Kyokasho N-B" panose="02020700000000000000" pitchFamily="17" charset="-128"/>
                        <a:ea typeface="UD Digi Kyokasho N-B" panose="02020700000000000000" pitchFamily="17" charset="-128"/>
                      </a:endParaRPr>
                    </a:p>
                  </a:txBody>
                  <a:tcPr marL="63305" marR="63305" marT="31652" marB="31652" anchor="ctr"/>
                </a:tc>
                <a:extLst>
                  <a:ext uri="{0D108BD9-81ED-4DB2-BD59-A6C34878D82A}">
                    <a16:rowId xmlns:a16="http://schemas.microsoft.com/office/drawing/2014/main" xmlns="" val="420862"/>
                  </a:ext>
                </a:extLst>
              </a:tr>
              <a:tr h="222406">
                <a:tc>
                  <a:txBody>
                    <a:bodyPr/>
                    <a:lstStyle/>
                    <a:p>
                      <a:pPr algn="ctr"/>
                      <a:r>
                        <a:rPr kumimoji="1" lang="ja-JP" altLang="en-US" sz="1000" dirty="0">
                          <a:latin typeface="UD Digi Kyokasho N-B" panose="02020700000000000000" pitchFamily="17" charset="-128"/>
                          <a:ea typeface="UD Digi Kyokasho N-B" panose="02020700000000000000" pitchFamily="17" charset="-128"/>
                        </a:rPr>
                        <a:t>午後</a:t>
                      </a: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smtClean="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tc>
                  <a:txBody>
                    <a:bodyPr/>
                    <a:lstStyle/>
                    <a:p>
                      <a:pPr algn="ctr"/>
                      <a:r>
                        <a:rPr kumimoji="1" lang="ja-JP" altLang="en-US" sz="1050" dirty="0">
                          <a:latin typeface="UD Digi Kyokasho N-B" panose="02020700000000000000" pitchFamily="17" charset="-128"/>
                          <a:ea typeface="UD Digi Kyokasho N-B" panose="02020700000000000000" pitchFamily="17" charset="-128"/>
                        </a:rPr>
                        <a:t>満員</a:t>
                      </a:r>
                      <a:endParaRPr kumimoji="1" lang="en-US" altLang="ja-JP" sz="1050" dirty="0">
                        <a:latin typeface="UD Digi Kyokasho N-B" panose="02020700000000000000" pitchFamily="17" charset="-128"/>
                        <a:ea typeface="UD Digi Kyokasho N-B" panose="02020700000000000000" pitchFamily="17" charset="-128"/>
                      </a:endParaRPr>
                    </a:p>
                  </a:txBody>
                  <a:tcPr marL="63305" marR="63305" marT="31652" marB="31652" anchor="ctr"/>
                </a:tc>
                <a:extLst>
                  <a:ext uri="{0D108BD9-81ED-4DB2-BD59-A6C34878D82A}">
                    <a16:rowId xmlns:a16="http://schemas.microsoft.com/office/drawing/2014/main" xmlns="" val="2820324094"/>
                  </a:ext>
                </a:extLst>
              </a:tr>
            </a:tbl>
          </a:graphicData>
        </a:graphic>
      </p:graphicFrame>
      <p:sp>
        <p:nvSpPr>
          <p:cNvPr id="10" name="正方形/長方形 9">
            <a:extLst>
              <a:ext uri="{FF2B5EF4-FFF2-40B4-BE49-F238E27FC236}">
                <a16:creationId xmlns:a16="http://schemas.microsoft.com/office/drawing/2014/main" xmlns="" id="{8944E801-E4C1-FEB8-1196-2D0687C67954}"/>
              </a:ext>
            </a:extLst>
          </p:cNvPr>
          <p:cNvSpPr/>
          <p:nvPr/>
        </p:nvSpPr>
        <p:spPr>
          <a:xfrm>
            <a:off x="2276872" y="345786"/>
            <a:ext cx="3238004" cy="246221"/>
          </a:xfrm>
          <a:prstGeom prst="rect">
            <a:avLst/>
          </a:prstGeom>
        </p:spPr>
        <p:txBody>
          <a:bodyPr wrap="square">
            <a:spAutoFit/>
          </a:bodyPr>
          <a:lstStyle/>
          <a:p>
            <a:r>
              <a:rPr lang="ja-JP" altLang="en-US" sz="1000" b="1" dirty="0" smtClean="0">
                <a:ea typeface="UD デジタル 教科書体 NK-B" panose="02020700000000000000"/>
              </a:rPr>
              <a:t>～３月１３日</a:t>
            </a:r>
            <a:r>
              <a:rPr lang="ja-JP" altLang="en-US" sz="1000" b="1" dirty="0">
                <a:ea typeface="UD デジタル 教科書体 NK-B" panose="02020700000000000000"/>
              </a:rPr>
              <a:t>時点の空き情報です～</a:t>
            </a:r>
            <a:endParaRPr lang="en-US" altLang="ja-JP" sz="1000" b="1" dirty="0">
              <a:ea typeface="UD デジタル 教科書体 NK-B" panose="02020700000000000000"/>
            </a:endParaRPr>
          </a:p>
        </p:txBody>
      </p:sp>
      <p:sp>
        <p:nvSpPr>
          <p:cNvPr id="11" name="正方形/長方形 10">
            <a:extLst>
              <a:ext uri="{FF2B5EF4-FFF2-40B4-BE49-F238E27FC236}">
                <a16:creationId xmlns:a16="http://schemas.microsoft.com/office/drawing/2014/main" xmlns="" id="{CB6471D3-C911-542D-DAB9-F0EBFAFB68AD}"/>
              </a:ext>
            </a:extLst>
          </p:cNvPr>
          <p:cNvSpPr/>
          <p:nvPr/>
        </p:nvSpPr>
        <p:spPr>
          <a:xfrm>
            <a:off x="153695" y="1342752"/>
            <a:ext cx="3238004" cy="246221"/>
          </a:xfrm>
          <a:prstGeom prst="rect">
            <a:avLst/>
          </a:prstGeom>
        </p:spPr>
        <p:txBody>
          <a:bodyPr wrap="square">
            <a:spAutoFit/>
          </a:bodyPr>
          <a:lstStyle/>
          <a:p>
            <a:r>
              <a:rPr lang="en-US" altLang="ja-JP" sz="1000" b="1" dirty="0" smtClean="0">
                <a:ea typeface="UD デジタル 教科書体 NK-B" panose="02020700000000000000"/>
              </a:rPr>
              <a:t>※</a:t>
            </a:r>
            <a:r>
              <a:rPr lang="ja-JP" altLang="en-US" sz="1000" b="1" dirty="0" smtClean="0">
                <a:ea typeface="UD デジタル 教科書体 NK-B" panose="02020700000000000000"/>
              </a:rPr>
              <a:t>入浴は満員となりました。</a:t>
            </a:r>
            <a:endParaRPr lang="en-US" altLang="ja-JP" sz="1000" b="1" dirty="0">
              <a:ea typeface="UD デジタル 教科書体 NK-B" panose="02020700000000000000"/>
            </a:endParaRPr>
          </a:p>
        </p:txBody>
      </p:sp>
      <p:sp>
        <p:nvSpPr>
          <p:cNvPr id="13" name="正方形/長方形 12"/>
          <p:cNvSpPr/>
          <p:nvPr/>
        </p:nvSpPr>
        <p:spPr>
          <a:xfrm>
            <a:off x="7552067" y="4110764"/>
            <a:ext cx="5139135" cy="553998"/>
          </a:xfrm>
          <a:prstGeom prst="rect">
            <a:avLst/>
          </a:prstGeom>
        </p:spPr>
        <p:txBody>
          <a:bodyPr wrap="square">
            <a:spAutoFit/>
          </a:bodyPr>
          <a:lstStyle/>
          <a:p>
            <a:r>
              <a:rPr lang="ja-JP" altLang="en-US" sz="1200" dirty="0" smtClean="0"/>
              <a:t>・</a:t>
            </a:r>
            <a:r>
              <a:rPr lang="ja-JP" altLang="en-US" sz="1050" dirty="0"/>
              <a:t>			</a:t>
            </a:r>
          </a:p>
          <a:p>
            <a:r>
              <a:rPr lang="ja-JP" altLang="en-US" sz="1050" dirty="0" smtClean="0"/>
              <a:t>・</a:t>
            </a:r>
            <a:r>
              <a:rPr lang="ja-JP" altLang="en-US" sz="1100" dirty="0" smtClean="0"/>
              <a:t>	</a:t>
            </a:r>
            <a:r>
              <a:rPr lang="ja-JP" altLang="en-US" sz="1100" dirty="0"/>
              <a:t>		</a:t>
            </a:r>
            <a:r>
              <a:rPr lang="ja-JP" altLang="en-US" dirty="0"/>
              <a:t>	</a:t>
            </a:r>
          </a:p>
        </p:txBody>
      </p:sp>
      <p:sp>
        <p:nvSpPr>
          <p:cNvPr id="3" name="正方形/長方形 2"/>
          <p:cNvSpPr/>
          <p:nvPr/>
        </p:nvSpPr>
        <p:spPr>
          <a:xfrm>
            <a:off x="341399" y="5089589"/>
            <a:ext cx="6579179" cy="2677656"/>
          </a:xfrm>
          <a:prstGeom prst="rect">
            <a:avLst/>
          </a:prstGeom>
        </p:spPr>
        <p:txBody>
          <a:bodyPr wrap="square">
            <a:spAutoFit/>
          </a:bodyPr>
          <a:lstStyle/>
          <a:p>
            <a:r>
              <a:rPr lang="ja-JP" altLang="en-US" sz="1050" dirty="0" smtClean="0"/>
              <a:t>　　　　　　　　　　　　　　</a:t>
            </a:r>
            <a:r>
              <a:rPr lang="ja-JP" altLang="en-US" sz="1050" b="1" dirty="0" smtClean="0">
                <a:solidFill>
                  <a:srgbClr val="FF0000"/>
                </a:solidFill>
              </a:rPr>
              <a:t>①多目的室で運動プログラム以外の器具を使用し転倒</a:t>
            </a:r>
            <a:r>
              <a:rPr lang="ja-JP" altLang="en-US" sz="1050" b="1" dirty="0">
                <a:solidFill>
                  <a:srgbClr val="FF0000"/>
                </a:solidFill>
              </a:rPr>
              <a:t>　</a:t>
            </a:r>
            <a:r>
              <a:rPr lang="ja-JP" altLang="en-US" sz="1050" dirty="0" smtClean="0"/>
              <a:t>　　　　　　　　</a:t>
            </a:r>
            <a:endParaRPr lang="en-US" altLang="ja-JP" sz="1050" dirty="0" smtClean="0"/>
          </a:p>
          <a:p>
            <a:r>
              <a:rPr lang="ja-JP" altLang="en-US" sz="1050" dirty="0"/>
              <a:t>　</a:t>
            </a:r>
            <a:r>
              <a:rPr lang="ja-JP" altLang="en-US" sz="1050" dirty="0" smtClean="0"/>
              <a:t>　　　　　　　　　　　　　小集団での運動を実施しているが、自由度が高い部分もあり、使い慣れない器具で転倒。</a:t>
            </a:r>
            <a:endParaRPr lang="en-US" altLang="ja-JP" sz="1050" dirty="0"/>
          </a:p>
          <a:p>
            <a:r>
              <a:rPr lang="ja-JP" altLang="en-US" sz="1050" dirty="0" smtClean="0"/>
              <a:t>　　　　　　　　　　　</a:t>
            </a:r>
            <a:r>
              <a:rPr lang="ja-JP" altLang="en-US" sz="1050" b="1" dirty="0" smtClean="0">
                <a:solidFill>
                  <a:srgbClr val="0070C0"/>
                </a:solidFill>
              </a:rPr>
              <a:t>　　　改善策</a:t>
            </a:r>
            <a:r>
              <a:rPr lang="ja-JP" altLang="en-US" sz="1050" b="1" dirty="0">
                <a:solidFill>
                  <a:srgbClr val="0070C0"/>
                </a:solidFill>
              </a:rPr>
              <a:t>　</a:t>
            </a:r>
            <a:endParaRPr lang="en-US" altLang="ja-JP" sz="1050" b="1" dirty="0" smtClean="0">
              <a:solidFill>
                <a:srgbClr val="0070C0"/>
              </a:solidFill>
            </a:endParaRPr>
          </a:p>
          <a:p>
            <a:r>
              <a:rPr lang="ja-JP" altLang="en-US" sz="1050" b="1" dirty="0">
                <a:solidFill>
                  <a:srgbClr val="0070C0"/>
                </a:solidFill>
              </a:rPr>
              <a:t>　</a:t>
            </a:r>
            <a:r>
              <a:rPr lang="ja-JP" altLang="en-US" sz="1050" b="1" dirty="0" smtClean="0">
                <a:solidFill>
                  <a:srgbClr val="0070C0"/>
                </a:solidFill>
              </a:rPr>
              <a:t>　　　　　　　　　　　　　</a:t>
            </a:r>
            <a:r>
              <a:rPr lang="ja-JP" altLang="en-US" sz="1050" dirty="0" smtClean="0"/>
              <a:t>多目的室の利用の多い利用者様が集中している際は、時間を区切りご誘導する。</a:t>
            </a:r>
            <a:endParaRPr lang="en-US" altLang="ja-JP" sz="1050" dirty="0" smtClean="0"/>
          </a:p>
          <a:p>
            <a:r>
              <a:rPr lang="ja-JP" altLang="en-US" sz="1050" dirty="0"/>
              <a:t>　</a:t>
            </a:r>
            <a:r>
              <a:rPr lang="ja-JP" altLang="en-US" sz="1050" dirty="0" smtClean="0"/>
              <a:t>　　　　　　　　　　　　</a:t>
            </a:r>
            <a:r>
              <a:rPr lang="ja-JP" altLang="en-US" sz="1050" b="1" dirty="0" smtClean="0">
                <a:solidFill>
                  <a:srgbClr val="FF0000"/>
                </a:solidFill>
              </a:rPr>
              <a:t>　②多目的室でバランスマット使用時に転倒（バランスマットの写真あり）　</a:t>
            </a:r>
            <a:endParaRPr lang="en-US" altLang="ja-JP" sz="1050" b="1" dirty="0" smtClean="0">
              <a:solidFill>
                <a:srgbClr val="FF0000"/>
              </a:solidFill>
            </a:endParaRPr>
          </a:p>
          <a:p>
            <a:r>
              <a:rPr lang="ja-JP" altLang="en-US" sz="1050" dirty="0"/>
              <a:t>　</a:t>
            </a:r>
            <a:r>
              <a:rPr lang="ja-JP" altLang="en-US" sz="1050" dirty="0" smtClean="0"/>
              <a:t>　　　　　　　　　　　　　バランスマットで支えが不十分な状況で、介助</a:t>
            </a:r>
            <a:r>
              <a:rPr lang="ja-JP" altLang="en-US" sz="1050" dirty="0"/>
              <a:t>が間に</a:t>
            </a:r>
            <a:r>
              <a:rPr lang="ja-JP" altLang="en-US" sz="1050" dirty="0" smtClean="0"/>
              <a:t>合わず転倒。</a:t>
            </a:r>
            <a:r>
              <a:rPr lang="ja-JP" altLang="en-US" sz="1050" dirty="0"/>
              <a:t>　</a:t>
            </a:r>
            <a:endParaRPr lang="en-US" altLang="ja-JP" sz="1050" dirty="0"/>
          </a:p>
          <a:p>
            <a:r>
              <a:rPr lang="ja-JP" altLang="en-US" sz="1050" dirty="0" smtClean="0"/>
              <a:t>　　　　　　　　　　　　　　</a:t>
            </a:r>
            <a:r>
              <a:rPr lang="ja-JP" altLang="en-US" sz="1050" b="1" dirty="0" smtClean="0">
                <a:solidFill>
                  <a:srgbClr val="0070C0"/>
                </a:solidFill>
              </a:rPr>
              <a:t>改善策</a:t>
            </a:r>
            <a:r>
              <a:rPr lang="ja-JP" altLang="en-US" sz="1050" dirty="0"/>
              <a:t>　　</a:t>
            </a:r>
            <a:endParaRPr lang="en-US" altLang="ja-JP" sz="1050" dirty="0" smtClean="0"/>
          </a:p>
          <a:p>
            <a:r>
              <a:rPr lang="ja-JP" altLang="en-US" sz="1050" dirty="0"/>
              <a:t>　</a:t>
            </a:r>
            <a:r>
              <a:rPr lang="ja-JP" altLang="en-US" sz="1050" dirty="0" smtClean="0"/>
              <a:t>　　　　　　　　　　　　　歩行器を使用している方がバランスマットを使用する際には、支えを増やす。</a:t>
            </a:r>
            <a:endParaRPr lang="en-US" altLang="ja-JP" sz="1050" dirty="0" smtClean="0"/>
          </a:p>
          <a:p>
            <a:r>
              <a:rPr lang="ja-JP" altLang="en-US" sz="1050" dirty="0" smtClean="0"/>
              <a:t>　　　　　　　　　　　　　　</a:t>
            </a:r>
            <a:r>
              <a:rPr lang="ja-JP" altLang="en-US" sz="1050" b="1" dirty="0" smtClean="0">
                <a:solidFill>
                  <a:srgbClr val="FF0000"/>
                </a:solidFill>
              </a:rPr>
              <a:t>③デイサービスビル</a:t>
            </a:r>
            <a:r>
              <a:rPr lang="en-US" altLang="ja-JP" sz="1050" b="1" dirty="0" smtClean="0">
                <a:solidFill>
                  <a:srgbClr val="FF0000"/>
                </a:solidFill>
              </a:rPr>
              <a:t>1</a:t>
            </a:r>
            <a:r>
              <a:rPr lang="ja-JP" altLang="en-US" sz="1050" b="1" dirty="0" smtClean="0">
                <a:solidFill>
                  <a:srgbClr val="FF0000"/>
                </a:solidFill>
              </a:rPr>
              <a:t>階の段差や外</a:t>
            </a:r>
            <a:r>
              <a:rPr lang="ja-JP" altLang="en-US" sz="1050" b="1" dirty="0">
                <a:solidFill>
                  <a:srgbClr val="FF0000"/>
                </a:solidFill>
              </a:rPr>
              <a:t>歩行訓練の</a:t>
            </a:r>
            <a:r>
              <a:rPr lang="ja-JP" altLang="en-US" sz="1050" b="1" dirty="0" smtClean="0">
                <a:solidFill>
                  <a:srgbClr val="FF0000"/>
                </a:solidFill>
              </a:rPr>
              <a:t>際の転倒</a:t>
            </a:r>
            <a:r>
              <a:rPr lang="ja-JP" altLang="en-US" sz="1050" b="1" dirty="0">
                <a:solidFill>
                  <a:srgbClr val="FF0000"/>
                </a:solidFill>
              </a:rPr>
              <a:t>。</a:t>
            </a:r>
            <a:endParaRPr lang="en-US" altLang="ja-JP" sz="1050" b="1" dirty="0">
              <a:solidFill>
                <a:srgbClr val="FF0000"/>
              </a:solidFill>
            </a:endParaRPr>
          </a:p>
          <a:p>
            <a:r>
              <a:rPr lang="ja-JP" altLang="en-US" sz="1050" dirty="0"/>
              <a:t>　　　　　　　</a:t>
            </a:r>
            <a:r>
              <a:rPr lang="ja-JP" altLang="en-US" sz="1050" dirty="0" smtClean="0"/>
              <a:t>　　　　　　　降車時に、利用者様が自らスライドドアを開け、職員による歩行器の安全なセッティングが</a:t>
            </a:r>
            <a:endParaRPr lang="en-US" altLang="ja-JP" sz="1050" dirty="0" smtClean="0"/>
          </a:p>
          <a:p>
            <a:r>
              <a:rPr lang="ja-JP" altLang="en-US" sz="1050" dirty="0"/>
              <a:t>　</a:t>
            </a:r>
            <a:r>
              <a:rPr lang="ja-JP" altLang="en-US" sz="1050" dirty="0" smtClean="0"/>
              <a:t>　　　　　　　　　　　　　できず転倒。　</a:t>
            </a:r>
            <a:endParaRPr lang="en-US" altLang="ja-JP" sz="1050" b="1" dirty="0" smtClean="0">
              <a:solidFill>
                <a:srgbClr val="0070C0"/>
              </a:solidFill>
            </a:endParaRPr>
          </a:p>
          <a:p>
            <a:r>
              <a:rPr lang="ja-JP" altLang="en-US" sz="1050" b="1" dirty="0">
                <a:solidFill>
                  <a:srgbClr val="0070C0"/>
                </a:solidFill>
              </a:rPr>
              <a:t>　</a:t>
            </a:r>
            <a:r>
              <a:rPr lang="ja-JP" altLang="en-US" sz="1050" b="1" dirty="0" smtClean="0">
                <a:solidFill>
                  <a:srgbClr val="0070C0"/>
                </a:solidFill>
              </a:rPr>
              <a:t>　　　　　　　　　　　　　改善策</a:t>
            </a:r>
            <a:endParaRPr lang="en-US" altLang="ja-JP" sz="1050" b="1" dirty="0" smtClean="0">
              <a:solidFill>
                <a:srgbClr val="0070C0"/>
              </a:solidFill>
            </a:endParaRPr>
          </a:p>
          <a:p>
            <a:r>
              <a:rPr lang="ja-JP" altLang="en-US" sz="1050" b="1" dirty="0">
                <a:solidFill>
                  <a:srgbClr val="0070C0"/>
                </a:solidFill>
              </a:rPr>
              <a:t>　</a:t>
            </a:r>
            <a:r>
              <a:rPr lang="ja-JP" altLang="en-US" sz="1050" b="1" dirty="0" smtClean="0">
                <a:solidFill>
                  <a:srgbClr val="0070C0"/>
                </a:solidFill>
              </a:rPr>
              <a:t>　　　　　　　　　　　　　</a:t>
            </a:r>
            <a:r>
              <a:rPr lang="ja-JP" altLang="en-US" sz="1050" dirty="0" smtClean="0"/>
              <a:t>スライドドアは、安全性を考慮しチャイルドロックをかける。スライドドアを開ける前に、確実に　　　　　　　　　　　　　　　　　　　　　　　　　　　　　歩行　　　　　　　　　　　歩行器をセッティングしてから開ける。</a:t>
            </a:r>
            <a:endParaRPr lang="en-US" altLang="ja-JP" sz="1050" dirty="0" smtClean="0"/>
          </a:p>
          <a:p>
            <a:r>
              <a:rPr lang="ja-JP" altLang="en-US" sz="1050" dirty="0"/>
              <a:t>　</a:t>
            </a:r>
            <a:r>
              <a:rPr lang="ja-JP" altLang="en-US" sz="1050" dirty="0" smtClean="0"/>
              <a:t>　　　　　　　　　　　　　また、</a:t>
            </a:r>
            <a:r>
              <a:rPr lang="ja-JP" altLang="en-US" sz="1050" dirty="0"/>
              <a:t>席順</a:t>
            </a:r>
            <a:r>
              <a:rPr lang="ja-JP" altLang="en-US" sz="1050" dirty="0" smtClean="0"/>
              <a:t>の</a:t>
            </a:r>
            <a:r>
              <a:rPr lang="ja-JP" altLang="en-US" sz="1050" dirty="0"/>
              <a:t>関係</a:t>
            </a:r>
            <a:r>
              <a:rPr lang="ja-JP" altLang="en-US" sz="1050" dirty="0" smtClean="0"/>
              <a:t>で既にスライドドアが空いている場合は、開ける前に職員がサポートできるまで</a:t>
            </a:r>
            <a:r>
              <a:rPr lang="ja-JP" altLang="en-US" sz="1050" dirty="0"/>
              <a:t>　</a:t>
            </a:r>
            <a:r>
              <a:rPr lang="ja-JP" altLang="en-US" sz="1050" dirty="0" smtClean="0"/>
              <a:t>　　　　　　　　　　でお待ちいただくようお声かけをする。</a:t>
            </a:r>
            <a:endParaRPr lang="en-US" altLang="ja-JP" sz="1050" b="1" dirty="0" smtClean="0">
              <a:solidFill>
                <a:srgbClr val="0070C0"/>
              </a:solidFill>
            </a:endParaRPr>
          </a:p>
        </p:txBody>
      </p:sp>
      <p:sp>
        <p:nvSpPr>
          <p:cNvPr id="18" name="角丸四角形 17"/>
          <p:cNvSpPr/>
          <p:nvPr/>
        </p:nvSpPr>
        <p:spPr>
          <a:xfrm>
            <a:off x="39685" y="1607046"/>
            <a:ext cx="1238060" cy="18039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200" b="1" dirty="0" smtClean="0">
                <a:solidFill>
                  <a:schemeClr val="tx1"/>
                </a:solidFill>
              </a:rPr>
              <a:t>ヒヤリハット</a:t>
            </a:r>
            <a:endParaRPr kumimoji="1" lang="ja-JP" altLang="en-US" sz="1200" b="1" dirty="0">
              <a:solidFill>
                <a:schemeClr val="tx1"/>
              </a:solidFill>
            </a:endParaRPr>
          </a:p>
        </p:txBody>
      </p:sp>
      <p:sp>
        <p:nvSpPr>
          <p:cNvPr id="30" name="角丸四角形 29"/>
          <p:cNvSpPr/>
          <p:nvPr/>
        </p:nvSpPr>
        <p:spPr>
          <a:xfrm>
            <a:off x="53652" y="4898339"/>
            <a:ext cx="1238060" cy="18039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200" b="1" dirty="0" smtClean="0">
                <a:solidFill>
                  <a:schemeClr val="tx1"/>
                </a:solidFill>
              </a:rPr>
              <a:t>事故</a:t>
            </a:r>
            <a:endParaRPr kumimoji="1" lang="ja-JP" altLang="en-US" sz="1200" b="1" dirty="0">
              <a:solidFill>
                <a:schemeClr val="tx1"/>
              </a:solidFill>
            </a:endParaRPr>
          </a:p>
        </p:txBody>
      </p:sp>
      <p:pic>
        <p:nvPicPr>
          <p:cNvPr id="1026" name="Picture 2" descr="Aparat multifunctional fitness. Cumpara ieftin, pret bu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218936" y="2217233"/>
            <a:ext cx="922075" cy="827041"/>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1403676" y="1875458"/>
            <a:ext cx="5454324" cy="1985159"/>
          </a:xfrm>
          <a:prstGeom prst="rect">
            <a:avLst/>
          </a:prstGeom>
        </p:spPr>
        <p:txBody>
          <a:bodyPr wrap="square">
            <a:spAutoFit/>
          </a:bodyPr>
          <a:lstStyle/>
          <a:p>
            <a:r>
              <a:rPr lang="ja-JP" altLang="en-US" sz="1100" b="1" dirty="0" smtClean="0">
                <a:solidFill>
                  <a:srgbClr val="FF0000"/>
                </a:solidFill>
              </a:rPr>
              <a:t>　　①　ワンダーコアの使用時の危険</a:t>
            </a:r>
            <a:endParaRPr lang="en-US" altLang="ja-JP" sz="1100" b="1" dirty="0" smtClean="0">
              <a:solidFill>
                <a:srgbClr val="FF0000"/>
              </a:solidFill>
            </a:endParaRPr>
          </a:p>
          <a:p>
            <a:r>
              <a:rPr lang="ja-JP" altLang="en-US" sz="1100" dirty="0" smtClean="0"/>
              <a:t>　　足</a:t>
            </a:r>
            <a:r>
              <a:rPr lang="ja-JP" altLang="en-US" sz="1100" dirty="0"/>
              <a:t>の固定が不十分になると背中を支える部分が下に下がり（倒れ）すぎてしまう。</a:t>
            </a:r>
            <a:endParaRPr lang="en-US" altLang="ja-JP" sz="1100" dirty="0"/>
          </a:p>
          <a:p>
            <a:r>
              <a:rPr lang="ja-JP" altLang="en-US" sz="1100" dirty="0" smtClean="0"/>
              <a:t>　　背中</a:t>
            </a:r>
            <a:r>
              <a:rPr lang="ja-JP" altLang="en-US" sz="1100" dirty="0"/>
              <a:t>が後ろに倒れすぎることで、頭が体より下に位置してしまい、腹筋の力不足が</a:t>
            </a:r>
            <a:r>
              <a:rPr lang="ja-JP" altLang="en-US" sz="1100" dirty="0" smtClean="0"/>
              <a:t>ある　　</a:t>
            </a:r>
            <a:endParaRPr lang="en-US" altLang="ja-JP" sz="1100" dirty="0" smtClean="0"/>
          </a:p>
          <a:p>
            <a:r>
              <a:rPr lang="ja-JP" altLang="en-US" sz="1100" dirty="0"/>
              <a:t>　</a:t>
            </a:r>
            <a:r>
              <a:rPr lang="ja-JP" altLang="en-US" sz="1100" dirty="0" smtClean="0"/>
              <a:t>　と</a:t>
            </a:r>
            <a:r>
              <a:rPr lang="ja-JP" altLang="en-US" sz="1100" dirty="0"/>
              <a:t>自力で起き上がることが困難になる。</a:t>
            </a:r>
            <a:endParaRPr lang="en-US" altLang="ja-JP" sz="1100" dirty="0"/>
          </a:p>
          <a:p>
            <a:r>
              <a:rPr lang="ja-JP" altLang="en-US" sz="1100" dirty="0" smtClean="0"/>
              <a:t>　　他</a:t>
            </a:r>
            <a:r>
              <a:rPr lang="ja-JP" altLang="en-US" sz="1100" dirty="0"/>
              <a:t>には足の固定不足の他に、器具の負荷を“低”ではなく、“中”にしていることが</a:t>
            </a:r>
            <a:r>
              <a:rPr lang="ja-JP" altLang="en-US" sz="1100" dirty="0" err="1"/>
              <a:t>挙</a:t>
            </a:r>
            <a:r>
              <a:rPr lang="ja-JP" altLang="en-US" sz="1100" dirty="0" err="1" smtClean="0"/>
              <a:t>げら</a:t>
            </a:r>
            <a:r>
              <a:rPr lang="ja-JP" altLang="en-US" sz="1100" dirty="0" smtClean="0"/>
              <a:t>　　</a:t>
            </a:r>
            <a:endParaRPr lang="en-US" altLang="ja-JP" sz="1100" dirty="0" smtClean="0"/>
          </a:p>
          <a:p>
            <a:r>
              <a:rPr lang="ja-JP" altLang="en-US" sz="1100" dirty="0"/>
              <a:t>　</a:t>
            </a:r>
            <a:r>
              <a:rPr lang="ja-JP" altLang="en-US" sz="1100" dirty="0" smtClean="0"/>
              <a:t>　れる。“</a:t>
            </a:r>
            <a:r>
              <a:rPr lang="ja-JP" altLang="en-US" sz="1100" dirty="0"/>
              <a:t>中”にしていることで、“低”負荷に比べ、腹筋の力を必要とする</a:t>
            </a:r>
            <a:r>
              <a:rPr lang="ja-JP" altLang="en-US" sz="1100" dirty="0" smtClean="0"/>
              <a:t>。</a:t>
            </a:r>
            <a:endParaRPr lang="en-US" altLang="ja-JP" sz="1100" dirty="0" smtClean="0"/>
          </a:p>
          <a:p>
            <a:r>
              <a:rPr lang="ja-JP" altLang="en-US" sz="1100" b="1" dirty="0" smtClean="0">
                <a:solidFill>
                  <a:srgbClr val="0070C0"/>
                </a:solidFill>
              </a:rPr>
              <a:t>　　改善策</a:t>
            </a:r>
            <a:endParaRPr lang="en-US" altLang="ja-JP" sz="1100" b="1" dirty="0" smtClean="0">
              <a:solidFill>
                <a:srgbClr val="0070C0"/>
              </a:solidFill>
            </a:endParaRPr>
          </a:p>
          <a:p>
            <a:r>
              <a:rPr lang="ja-JP" altLang="en-US" sz="1100" dirty="0" smtClean="0"/>
              <a:t>　　ワンダーコア</a:t>
            </a:r>
            <a:r>
              <a:rPr lang="ja-JP" altLang="en-US" sz="1100" dirty="0"/>
              <a:t>で</a:t>
            </a:r>
            <a:r>
              <a:rPr lang="ja-JP" altLang="en-US" sz="1100" dirty="0" smtClean="0"/>
              <a:t>のトレーニングの際には、利用者様が両足を固定し、更にハンドルを両</a:t>
            </a:r>
            <a:endParaRPr lang="en-US" altLang="ja-JP" sz="1100" dirty="0" smtClean="0"/>
          </a:p>
          <a:p>
            <a:r>
              <a:rPr lang="ja-JP" altLang="en-US" sz="1100" dirty="0"/>
              <a:t>　</a:t>
            </a:r>
            <a:r>
              <a:rPr lang="ja-JP" altLang="en-US" sz="1100" dirty="0" smtClean="0"/>
              <a:t>　手で痛みのないように握っていることを確認する。</a:t>
            </a:r>
            <a:endParaRPr lang="en-US" altLang="ja-JP" sz="1100" dirty="0" smtClean="0"/>
          </a:p>
          <a:p>
            <a:endParaRPr lang="en-US" altLang="ja-JP" sz="1200" b="1" dirty="0" smtClean="0"/>
          </a:p>
          <a:p>
            <a:endParaRPr lang="en-US" altLang="ja-JP" sz="1200" b="1" dirty="0" smtClean="0"/>
          </a:p>
        </p:txBody>
      </p:sp>
      <p:sp>
        <p:nvSpPr>
          <p:cNvPr id="14" name="右矢印 13"/>
          <p:cNvSpPr/>
          <p:nvPr/>
        </p:nvSpPr>
        <p:spPr>
          <a:xfrm rot="1651954">
            <a:off x="753902" y="2408117"/>
            <a:ext cx="478192" cy="7814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389859" y="3486079"/>
            <a:ext cx="5454324" cy="1292662"/>
          </a:xfrm>
          <a:prstGeom prst="rect">
            <a:avLst/>
          </a:prstGeom>
        </p:spPr>
        <p:txBody>
          <a:bodyPr wrap="square">
            <a:spAutoFit/>
          </a:bodyPr>
          <a:lstStyle/>
          <a:p>
            <a:r>
              <a:rPr lang="ja-JP" altLang="en-US" sz="1100" b="1" dirty="0" smtClean="0">
                <a:solidFill>
                  <a:srgbClr val="FF0000"/>
                </a:solidFill>
              </a:rPr>
              <a:t>　　②</a:t>
            </a:r>
            <a:r>
              <a:rPr lang="ja-JP" altLang="en-US" sz="1100" b="1" dirty="0">
                <a:solidFill>
                  <a:srgbClr val="FF0000"/>
                </a:solidFill>
              </a:rPr>
              <a:t>平行棒使用時の危険</a:t>
            </a:r>
            <a:endParaRPr lang="en-US" altLang="ja-JP" sz="1100" b="1" dirty="0">
              <a:solidFill>
                <a:srgbClr val="FF0000"/>
              </a:solidFill>
            </a:endParaRPr>
          </a:p>
          <a:p>
            <a:r>
              <a:rPr lang="ja-JP" altLang="en-US" sz="1100" dirty="0" smtClean="0"/>
              <a:t>　　利用者</a:t>
            </a:r>
            <a:r>
              <a:rPr lang="ja-JP" altLang="en-US" sz="1100" dirty="0"/>
              <a:t>様が平行棒の下をくぐって</a:t>
            </a:r>
            <a:r>
              <a:rPr lang="ja-JP" altLang="en-US" sz="1100" dirty="0" smtClean="0"/>
              <a:t>移動。</a:t>
            </a:r>
            <a:endParaRPr lang="en-US" altLang="ja-JP" sz="1100" dirty="0" smtClean="0"/>
          </a:p>
          <a:p>
            <a:r>
              <a:rPr lang="ja-JP" altLang="en-US" sz="1100" dirty="0" smtClean="0"/>
              <a:t>　　平行棒に頭が当たったり、床に膝をついてしまったり、状況によってはバランスを崩して　　　　　</a:t>
            </a:r>
            <a:endParaRPr lang="en-US" altLang="ja-JP" sz="1100" dirty="0" smtClean="0"/>
          </a:p>
          <a:p>
            <a:r>
              <a:rPr lang="ja-JP" altLang="en-US" sz="1100" dirty="0"/>
              <a:t>　</a:t>
            </a:r>
            <a:r>
              <a:rPr lang="ja-JP" altLang="en-US" sz="1100" dirty="0" smtClean="0"/>
              <a:t>　しまい尻もちをつきそうになる。</a:t>
            </a:r>
            <a:endParaRPr lang="en-US" altLang="ja-JP" sz="1100" dirty="0"/>
          </a:p>
          <a:p>
            <a:r>
              <a:rPr lang="ja-JP" altLang="en-US" sz="1100" b="1" dirty="0" smtClean="0">
                <a:solidFill>
                  <a:srgbClr val="0070C0"/>
                </a:solidFill>
              </a:rPr>
              <a:t>　　改善策</a:t>
            </a:r>
            <a:endParaRPr lang="en-US" altLang="ja-JP" sz="1100" b="1" dirty="0" smtClean="0">
              <a:solidFill>
                <a:srgbClr val="0070C0"/>
              </a:solidFill>
            </a:endParaRPr>
          </a:p>
          <a:p>
            <a:r>
              <a:rPr lang="ja-JP" altLang="en-US" sz="1100" dirty="0" smtClean="0"/>
              <a:t>　　平行棒</a:t>
            </a:r>
            <a:r>
              <a:rPr lang="ja-JP" altLang="en-US" sz="1100" dirty="0"/>
              <a:t>を</a:t>
            </a:r>
            <a:r>
              <a:rPr lang="ja-JP" altLang="en-US" sz="1100" dirty="0" smtClean="0"/>
              <a:t>くぐらなく</a:t>
            </a:r>
            <a:r>
              <a:rPr lang="ja-JP" altLang="en-US" sz="1100" dirty="0"/>
              <a:t>て</a:t>
            </a:r>
            <a:r>
              <a:rPr lang="ja-JP" altLang="en-US" sz="1100" dirty="0" smtClean="0"/>
              <a:t>も良いように、お名前を呼んだり。分かりやすい声かけで場所の移　　</a:t>
            </a:r>
            <a:endParaRPr lang="en-US" altLang="ja-JP" sz="1100" dirty="0" smtClean="0"/>
          </a:p>
          <a:p>
            <a:r>
              <a:rPr lang="ja-JP" altLang="en-US" sz="1100" dirty="0"/>
              <a:t>　</a:t>
            </a:r>
            <a:r>
              <a:rPr lang="ja-JP" altLang="en-US" sz="1100" dirty="0" smtClean="0"/>
              <a:t>　動を依頼する</a:t>
            </a:r>
            <a:r>
              <a:rPr lang="ja-JP" altLang="en-US" sz="1200" dirty="0" smtClean="0"/>
              <a:t>。</a:t>
            </a:r>
            <a:endParaRPr lang="en-US" altLang="ja-JP" sz="1200" dirty="0" smtClean="0"/>
          </a:p>
        </p:txBody>
      </p:sp>
      <p:sp>
        <p:nvSpPr>
          <p:cNvPr id="36" name="角丸四角形 35"/>
          <p:cNvSpPr/>
          <p:nvPr/>
        </p:nvSpPr>
        <p:spPr>
          <a:xfrm>
            <a:off x="25868" y="3515764"/>
            <a:ext cx="6818315" cy="1326449"/>
          </a:xfrm>
          <a:prstGeom prst="roundRect">
            <a:avLst/>
          </a:prstGeom>
          <a:no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US" altLang="ja-JP" sz="1200" b="1" dirty="0" smtClean="0">
              <a:solidFill>
                <a:schemeClr val="tx1"/>
              </a:solidFill>
            </a:endParaRPr>
          </a:p>
        </p:txBody>
      </p:sp>
      <p:sp>
        <p:nvSpPr>
          <p:cNvPr id="39" name="角丸四角形 38"/>
          <p:cNvSpPr/>
          <p:nvPr/>
        </p:nvSpPr>
        <p:spPr>
          <a:xfrm>
            <a:off x="35728" y="5096987"/>
            <a:ext cx="6808455" cy="2714208"/>
          </a:xfrm>
          <a:prstGeom prst="roundRect">
            <a:avLst/>
          </a:prstGeom>
          <a:no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US" altLang="ja-JP" sz="1200" b="1" dirty="0" smtClean="0">
              <a:solidFill>
                <a:schemeClr val="tx1"/>
              </a:solidFill>
            </a:endParaRPr>
          </a:p>
        </p:txBody>
      </p:sp>
      <p:pic>
        <p:nvPicPr>
          <p:cNvPr id="21" name="図 20"/>
          <p:cNvPicPr>
            <a:picLocks noChangeAspect="1"/>
          </p:cNvPicPr>
          <p:nvPr/>
        </p:nvPicPr>
        <p:blipFill rotWithShape="1">
          <a:blip r:embed="rId6" cstate="print">
            <a:extLst>
              <a:ext uri="{28A0092B-C50C-407E-A947-70E740481C1C}">
                <a14:useLocalDpi xmlns:a14="http://schemas.microsoft.com/office/drawing/2010/main" val="0"/>
              </a:ext>
            </a:extLst>
          </a:blip>
          <a:srcRect l="21651" t="14300" r="15350"/>
          <a:stretch/>
        </p:blipFill>
        <p:spPr>
          <a:xfrm rot="5400000">
            <a:off x="199250" y="5247540"/>
            <a:ext cx="1012512" cy="1033012"/>
          </a:xfrm>
          <a:prstGeom prst="rect">
            <a:avLst/>
          </a:prstGeom>
        </p:spPr>
      </p:pic>
      <p:sp>
        <p:nvSpPr>
          <p:cNvPr id="23" name="角丸四角形 22"/>
          <p:cNvSpPr/>
          <p:nvPr/>
        </p:nvSpPr>
        <p:spPr>
          <a:xfrm>
            <a:off x="181132" y="6614706"/>
            <a:ext cx="1155785" cy="112565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事故</a:t>
            </a:r>
            <a:r>
              <a:rPr lang="ja-JP" altLang="en-US" sz="1050" dirty="0" smtClean="0">
                <a:solidFill>
                  <a:schemeClr val="tx1"/>
                </a:solidFill>
              </a:rPr>
              <a:t>の</a:t>
            </a:r>
            <a:r>
              <a:rPr lang="ja-JP" altLang="en-US" sz="1050" dirty="0">
                <a:solidFill>
                  <a:schemeClr val="tx1"/>
                </a:solidFill>
              </a:rPr>
              <a:t>中</a:t>
            </a:r>
            <a:r>
              <a:rPr lang="ja-JP" altLang="en-US" sz="1050" dirty="0" smtClean="0">
                <a:solidFill>
                  <a:schemeClr val="tx1"/>
                </a:solidFill>
              </a:rPr>
              <a:t>には、高松市への報告事例もあり、職員の危険予測の認識の甘さがあった。</a:t>
            </a:r>
            <a:endParaRPr lang="en-US" altLang="ja-JP" sz="1050" dirty="0" smtClean="0">
              <a:solidFill>
                <a:schemeClr val="tx1"/>
              </a:solidFill>
            </a:endParaRPr>
          </a:p>
        </p:txBody>
      </p:sp>
      <p:sp>
        <p:nvSpPr>
          <p:cNvPr id="40" name="正方形/長方形 39"/>
          <p:cNvSpPr/>
          <p:nvPr/>
        </p:nvSpPr>
        <p:spPr>
          <a:xfrm>
            <a:off x="60083" y="7823551"/>
            <a:ext cx="2504821" cy="269568"/>
          </a:xfrm>
          <a:prstGeom prst="rect">
            <a:avLst/>
          </a:prstGeom>
          <a:solidFill>
            <a:srgbClr val="437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ea typeface="UD デジタル 教科書体 NK-B" panose="02020700000000000000"/>
              </a:rPr>
              <a:t>舌</a:t>
            </a:r>
            <a:r>
              <a:rPr lang="ja-JP" altLang="en-US" sz="1400" b="1" dirty="0">
                <a:ea typeface="UD デジタル 教科書体 NK-B" panose="02020700000000000000"/>
              </a:rPr>
              <a:t>の筋力</a:t>
            </a:r>
            <a:r>
              <a:rPr lang="ja-JP" altLang="en-US" sz="1400" b="1" dirty="0" smtClean="0">
                <a:ea typeface="UD デジタル 教科書体 NK-B" panose="02020700000000000000"/>
              </a:rPr>
              <a:t>テストを行いました</a:t>
            </a:r>
            <a:endParaRPr lang="en-US" altLang="ja-JP" sz="1400" b="1" dirty="0">
              <a:ea typeface="UD デジタル 教科書体 NK-B" panose="02020700000000000000"/>
            </a:endParaRPr>
          </a:p>
        </p:txBody>
      </p:sp>
      <p:sp>
        <p:nvSpPr>
          <p:cNvPr id="24" name="正方形/長方形 23"/>
          <p:cNvSpPr/>
          <p:nvPr/>
        </p:nvSpPr>
        <p:spPr>
          <a:xfrm>
            <a:off x="1088711" y="8927564"/>
            <a:ext cx="1832868" cy="415498"/>
          </a:xfrm>
          <a:prstGeom prst="rect">
            <a:avLst/>
          </a:prstGeom>
        </p:spPr>
        <p:txBody>
          <a:bodyPr wrap="square">
            <a:spAutoFit/>
          </a:bodyPr>
          <a:lstStyle/>
          <a:p>
            <a:r>
              <a:rPr lang="ja-JP" altLang="en-US" sz="1050" b="1" dirty="0">
                <a:ea typeface="UD デジタル 教科書体 NK-B" panose="02020700000000000000"/>
              </a:rPr>
              <a:t>②口の中に水分を含んだ状態で、口を開けて</a:t>
            </a:r>
            <a:r>
              <a:rPr lang="ja-JP" altLang="en-US" sz="1050" b="1" dirty="0" smtClean="0">
                <a:ea typeface="UD デジタル 教科書体 NK-B" panose="02020700000000000000"/>
              </a:rPr>
              <a:t>上に</a:t>
            </a:r>
            <a:r>
              <a:rPr lang="ja-JP" altLang="en-US" sz="1050" b="1" dirty="0">
                <a:ea typeface="UD デジタル 教科書体 NK-B" panose="02020700000000000000"/>
              </a:rPr>
              <a:t>向く</a:t>
            </a:r>
            <a:r>
              <a:rPr lang="ja-JP" altLang="en-US" sz="1050" dirty="0">
                <a:ea typeface="UD デジタル 教科書体 NK-B" panose="02020700000000000000"/>
              </a:rPr>
              <a:t>。</a:t>
            </a:r>
            <a:endParaRPr lang="en-US" altLang="ja-JP" sz="1050" dirty="0">
              <a:ea typeface="UD デジタル 教科書体 NK-B" panose="02020700000000000000"/>
            </a:endParaRPr>
          </a:p>
        </p:txBody>
      </p:sp>
      <p:sp>
        <p:nvSpPr>
          <p:cNvPr id="28" name="正方形/長方形 27"/>
          <p:cNvSpPr/>
          <p:nvPr/>
        </p:nvSpPr>
        <p:spPr>
          <a:xfrm>
            <a:off x="-6283" y="9359325"/>
            <a:ext cx="2715204" cy="369332"/>
          </a:xfrm>
          <a:prstGeom prst="rect">
            <a:avLst/>
          </a:prstGeom>
        </p:spPr>
        <p:txBody>
          <a:bodyPr wrap="square">
            <a:spAutoFit/>
          </a:bodyPr>
          <a:lstStyle/>
          <a:p>
            <a:r>
              <a:rPr lang="ja-JP" altLang="en-US" sz="900" b="1" dirty="0">
                <a:ea typeface="UD デジタル 教科書体 NK-B" panose="02020700000000000000"/>
              </a:rPr>
              <a:t>上に向いた際</a:t>
            </a:r>
            <a:r>
              <a:rPr lang="ja-JP" altLang="en-US" sz="900" b="1" dirty="0" smtClean="0">
                <a:ea typeface="UD デジタル 教科書体 NK-B" panose="02020700000000000000"/>
              </a:rPr>
              <a:t>にむせると、舌</a:t>
            </a:r>
            <a:r>
              <a:rPr lang="ja-JP" altLang="en-US" sz="900" b="1" dirty="0">
                <a:ea typeface="UD デジタル 教科書体 NK-B" panose="02020700000000000000"/>
              </a:rPr>
              <a:t>の筋力が弱っている可能性があります。</a:t>
            </a:r>
            <a:endParaRPr lang="ja-JP" altLang="en-US" sz="900" b="1" dirty="0"/>
          </a:p>
        </p:txBody>
      </p:sp>
      <p:sp>
        <p:nvSpPr>
          <p:cNvPr id="42" name="角丸四角形 41"/>
          <p:cNvSpPr/>
          <p:nvPr/>
        </p:nvSpPr>
        <p:spPr>
          <a:xfrm>
            <a:off x="35728" y="9331951"/>
            <a:ext cx="2673192" cy="395829"/>
          </a:xfrm>
          <a:prstGeom prst="roundRect">
            <a:avLst/>
          </a:prstGeom>
          <a:noFill/>
          <a:ln>
            <a:solidFill>
              <a:srgbClr val="4378B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US" altLang="ja-JP" sz="1200" b="1" dirty="0" smtClean="0">
              <a:solidFill>
                <a:schemeClr val="tx1"/>
              </a:solidFill>
            </a:endParaRPr>
          </a:p>
        </p:txBody>
      </p:sp>
      <p:sp>
        <p:nvSpPr>
          <p:cNvPr id="43" name="テキスト ボックス 42">
            <a:extLst>
              <a:ext uri="{FF2B5EF4-FFF2-40B4-BE49-F238E27FC236}">
                <a16:creationId xmlns:a16="http://schemas.microsoft.com/office/drawing/2014/main" xmlns="" id="{976FAE8D-53E1-208F-22E1-F4DD5F280CE3}"/>
              </a:ext>
            </a:extLst>
          </p:cNvPr>
          <p:cNvSpPr txBox="1"/>
          <p:nvPr/>
        </p:nvSpPr>
        <p:spPr>
          <a:xfrm>
            <a:off x="3672947" y="8934615"/>
            <a:ext cx="3572478" cy="900246"/>
          </a:xfrm>
          <a:prstGeom prst="rect">
            <a:avLst/>
          </a:prstGeom>
          <a:noFill/>
        </p:spPr>
        <p:txBody>
          <a:bodyPr wrap="square" rtlCol="0">
            <a:spAutoFit/>
          </a:bodyPr>
          <a:lstStyle/>
          <a:p>
            <a:r>
              <a:rPr kumimoji="1"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さんごのおうち　機能訓練型デイサービス</a:t>
            </a:r>
            <a:endParaRPr kumimoji="1" lang="en-US" altLang="ja-JP" sz="1050" dirty="0">
              <a:latin typeface="UD Digi Kyokasho NK-R" panose="02020400000000000000" pitchFamily="18" charset="-128"/>
              <a:ea typeface="UD Digi Kyokasho NK-R" panose="02020400000000000000" pitchFamily="18" charset="-128"/>
              <a:cs typeface="源柔ゴシック Bold" panose="020B0602020203020207" pitchFamily="50" charset="-128"/>
            </a:endParaRPr>
          </a:p>
          <a:p>
            <a:r>
              <a:rPr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香川県高松市塩上町</a:t>
            </a:r>
            <a:r>
              <a:rPr lang="en-US" altLang="ja-JP"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10</a:t>
            </a:r>
            <a:r>
              <a:rPr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番地</a:t>
            </a:r>
            <a:r>
              <a:rPr lang="en-US" altLang="ja-JP" sz="1050" dirty="0" smtClean="0">
                <a:latin typeface="UD Digi Kyokasho NK-R" panose="02020400000000000000" pitchFamily="18" charset="-128"/>
                <a:ea typeface="UD Digi Kyokasho NK-R" panose="02020400000000000000" pitchFamily="18" charset="-128"/>
                <a:cs typeface="源柔ゴシック Bold" panose="020B0602020203020207" pitchFamily="50" charset="-128"/>
              </a:rPr>
              <a:t>5</a:t>
            </a:r>
            <a:r>
              <a:rPr lang="ja-JP" altLang="en-US" sz="1050" dirty="0" smtClean="0">
                <a:latin typeface="UD Digi Kyokasho NK-R" panose="02020400000000000000" pitchFamily="18" charset="-128"/>
                <a:ea typeface="UD Digi Kyokasho NK-R" panose="02020400000000000000" pitchFamily="18" charset="-128"/>
                <a:cs typeface="源柔ゴシック Bold" panose="020B0602020203020207" pitchFamily="50" charset="-128"/>
              </a:rPr>
              <a:t>　池商はせ川ビル</a:t>
            </a:r>
            <a:r>
              <a:rPr lang="en-US" altLang="ja-JP" sz="1050" dirty="0" smtClean="0">
                <a:latin typeface="UD Digi Kyokasho NK-R" panose="02020400000000000000" pitchFamily="18" charset="-128"/>
                <a:ea typeface="UD Digi Kyokasho NK-R" panose="02020400000000000000" pitchFamily="18" charset="-128"/>
                <a:cs typeface="源柔ゴシック Bold" panose="020B0602020203020207" pitchFamily="50" charset="-128"/>
              </a:rPr>
              <a:t>2</a:t>
            </a:r>
            <a:r>
              <a:rPr lang="ja-JP" altLang="en-US" sz="1050" dirty="0" smtClean="0">
                <a:latin typeface="UD Digi Kyokasho NK-R" panose="02020400000000000000" pitchFamily="18" charset="-128"/>
                <a:ea typeface="UD Digi Kyokasho NK-R" panose="02020400000000000000" pitchFamily="18" charset="-128"/>
                <a:cs typeface="源柔ゴシック Bold" panose="020B0602020203020207" pitchFamily="50" charset="-128"/>
              </a:rPr>
              <a:t>階</a:t>
            </a:r>
            <a:endParaRPr lang="en-US" altLang="ja-JP" sz="1050" dirty="0" smtClean="0">
              <a:latin typeface="UD Digi Kyokasho NK-R" panose="02020400000000000000" pitchFamily="18" charset="-128"/>
              <a:ea typeface="UD Digi Kyokasho NK-R" panose="02020400000000000000" pitchFamily="18" charset="-128"/>
              <a:cs typeface="源柔ゴシック Bold" panose="020B0602020203020207" pitchFamily="50" charset="-128"/>
            </a:endParaRPr>
          </a:p>
          <a:p>
            <a:r>
              <a:rPr kumimoji="1" lang="en-US" altLang="ja-JP" sz="1050" dirty="0" smtClean="0">
                <a:latin typeface="UD Digi Kyokasho NK-R" panose="02020400000000000000" pitchFamily="18" charset="-128"/>
                <a:ea typeface="UD Digi Kyokasho NK-R" panose="02020400000000000000" pitchFamily="18" charset="-128"/>
                <a:cs typeface="源柔ゴシック Bold" panose="020B0602020203020207" pitchFamily="50" charset="-128"/>
              </a:rPr>
              <a:t>TEL</a:t>
            </a:r>
            <a:r>
              <a:rPr kumimoji="1"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　</a:t>
            </a:r>
            <a:r>
              <a:rPr kumimoji="1" lang="en-US" altLang="ja-JP"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087-834-0035</a:t>
            </a:r>
          </a:p>
          <a:p>
            <a:r>
              <a:rPr kumimoji="1" lang="en-US" altLang="ja-JP"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FAX</a:t>
            </a:r>
            <a:r>
              <a:rPr kumimoji="1"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　</a:t>
            </a:r>
            <a:r>
              <a:rPr kumimoji="1" lang="en-US" altLang="ja-JP"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087-834-0036</a:t>
            </a:r>
          </a:p>
          <a:p>
            <a:r>
              <a:rPr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携帯電話　</a:t>
            </a:r>
            <a:r>
              <a:rPr lang="en-US" altLang="ja-JP" sz="1050" dirty="0">
                <a:latin typeface="UD Digi Kyokasho NK-R" panose="02020400000000000000" pitchFamily="18" charset="-128"/>
                <a:ea typeface="UD Digi Kyokasho NK-R" panose="02020400000000000000" pitchFamily="18" charset="-128"/>
                <a:cs typeface="源柔ゴシック Bold" panose="020B0602020203020207" pitchFamily="50" charset="-128"/>
              </a:rPr>
              <a:t>070-5357-0035</a:t>
            </a:r>
            <a:endParaRPr kumimoji="1" lang="ja-JP" altLang="en-US" sz="1050" dirty="0">
              <a:latin typeface="UD Digi Kyokasho NK-R" panose="02020400000000000000" pitchFamily="18" charset="-128"/>
              <a:ea typeface="UD Digi Kyokasho NK-R" panose="02020400000000000000" pitchFamily="18" charset="-128"/>
              <a:cs typeface="源柔ゴシック Bold" panose="020B0602020203020207" pitchFamily="50" charset="-128"/>
            </a:endParaRPr>
          </a:p>
        </p:txBody>
      </p:sp>
      <p:pic>
        <p:nvPicPr>
          <p:cNvPr id="44" name="図 43">
            <a:extLst>
              <a:ext uri="{FF2B5EF4-FFF2-40B4-BE49-F238E27FC236}">
                <a16:creationId xmlns:a16="http://schemas.microsoft.com/office/drawing/2014/main" xmlns="" id="{D62691A6-B180-679A-2574-8F0F050AB9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15582" y="7871651"/>
            <a:ext cx="1030512" cy="1030512"/>
          </a:xfrm>
          <a:prstGeom prst="rect">
            <a:avLst/>
          </a:prstGeom>
        </p:spPr>
      </p:pic>
      <p:sp>
        <p:nvSpPr>
          <p:cNvPr id="45" name="テキスト ボックス 44">
            <a:extLst>
              <a:ext uri="{FF2B5EF4-FFF2-40B4-BE49-F238E27FC236}">
                <a16:creationId xmlns:a16="http://schemas.microsoft.com/office/drawing/2014/main" xmlns="" id="{C23D640B-AD3C-F784-F261-BFE7B2E904A9}"/>
              </a:ext>
            </a:extLst>
          </p:cNvPr>
          <p:cNvSpPr txBox="1"/>
          <p:nvPr/>
        </p:nvSpPr>
        <p:spPr>
          <a:xfrm>
            <a:off x="3776020" y="8749395"/>
            <a:ext cx="861676" cy="230832"/>
          </a:xfrm>
          <a:prstGeom prst="rect">
            <a:avLst/>
          </a:prstGeom>
          <a:noFill/>
        </p:spPr>
        <p:txBody>
          <a:bodyPr wrap="square" rtlCol="0">
            <a:spAutoFit/>
          </a:bodyPr>
          <a:lstStyle/>
          <a:p>
            <a:pPr algn="ctr"/>
            <a:r>
              <a:rPr kumimoji="1" lang="ja-JP" altLang="en-US" sz="900" spc="-150" dirty="0">
                <a:solidFill>
                  <a:srgbClr val="336D7D"/>
                </a:solidFill>
                <a:latin typeface="UD Digi Kyokasho N-R" panose="02020400000000000000" pitchFamily="18" charset="-128"/>
                <a:ea typeface="UD Digi Kyokasho N-R" panose="02020400000000000000" pitchFamily="18" charset="-128"/>
              </a:rPr>
              <a:t>ホームページ</a:t>
            </a:r>
          </a:p>
        </p:txBody>
      </p:sp>
      <p:pic>
        <p:nvPicPr>
          <p:cNvPr id="46" name="図 45">
            <a:extLst>
              <a:ext uri="{FF2B5EF4-FFF2-40B4-BE49-F238E27FC236}">
                <a16:creationId xmlns:a16="http://schemas.microsoft.com/office/drawing/2014/main" xmlns="" id="{B5C3740C-0FD6-FECF-12E3-AFFBBCBD21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19578" y="7917520"/>
            <a:ext cx="898981" cy="898981"/>
          </a:xfrm>
          <a:prstGeom prst="rect">
            <a:avLst/>
          </a:prstGeom>
        </p:spPr>
      </p:pic>
      <p:sp>
        <p:nvSpPr>
          <p:cNvPr id="47" name="テキスト ボックス 46">
            <a:extLst>
              <a:ext uri="{FF2B5EF4-FFF2-40B4-BE49-F238E27FC236}">
                <a16:creationId xmlns:a16="http://schemas.microsoft.com/office/drawing/2014/main" xmlns="" id="{F6441FF7-F40F-948D-F6D7-7CC4318E76A4}"/>
              </a:ext>
            </a:extLst>
          </p:cNvPr>
          <p:cNvSpPr txBox="1"/>
          <p:nvPr/>
        </p:nvSpPr>
        <p:spPr>
          <a:xfrm>
            <a:off x="4850355" y="8762038"/>
            <a:ext cx="926197" cy="230832"/>
          </a:xfrm>
          <a:prstGeom prst="rect">
            <a:avLst/>
          </a:prstGeom>
          <a:noFill/>
        </p:spPr>
        <p:txBody>
          <a:bodyPr wrap="square" rtlCol="0">
            <a:spAutoFit/>
          </a:bodyPr>
          <a:lstStyle/>
          <a:p>
            <a:pPr algn="ctr"/>
            <a:r>
              <a:rPr kumimoji="1" lang="ja-JP" altLang="en-US" sz="900" spc="-150" dirty="0">
                <a:solidFill>
                  <a:srgbClr val="336D7D"/>
                </a:solidFill>
                <a:latin typeface="UD Digi Kyokasho N-R" panose="02020400000000000000" pitchFamily="18" charset="-128"/>
                <a:ea typeface="UD Digi Kyokasho N-R" panose="02020400000000000000" pitchFamily="18" charset="-128"/>
              </a:rPr>
              <a:t>インスタグラム</a:t>
            </a:r>
          </a:p>
        </p:txBody>
      </p:sp>
      <p:pic>
        <p:nvPicPr>
          <p:cNvPr id="41" name="図 40"/>
          <p:cNvPicPr>
            <a:picLocks noChangeAspect="1"/>
          </p:cNvPicPr>
          <p:nvPr/>
        </p:nvPicPr>
        <p:blipFill rotWithShape="1">
          <a:blip r:embed="rId9" cstate="print">
            <a:extLst>
              <a:ext uri="{28A0092B-C50C-407E-A947-70E740481C1C}">
                <a14:useLocalDpi xmlns:a14="http://schemas.microsoft.com/office/drawing/2010/main" val="0"/>
              </a:ext>
            </a:extLst>
          </a:blip>
          <a:srcRect l="20863" t="13251" r="25587" b="20601"/>
          <a:stretch/>
        </p:blipFill>
        <p:spPr>
          <a:xfrm rot="5400000">
            <a:off x="235767" y="3604736"/>
            <a:ext cx="976549" cy="904744"/>
          </a:xfrm>
          <a:prstGeom prst="rect">
            <a:avLst/>
          </a:prstGeom>
        </p:spPr>
      </p:pic>
      <p:sp>
        <p:nvSpPr>
          <p:cNvPr id="50" name="正方形/長方形 49"/>
          <p:cNvSpPr/>
          <p:nvPr/>
        </p:nvSpPr>
        <p:spPr>
          <a:xfrm>
            <a:off x="181132" y="4544524"/>
            <a:ext cx="1065373" cy="261610"/>
          </a:xfrm>
          <a:prstGeom prst="rect">
            <a:avLst/>
          </a:prstGeom>
        </p:spPr>
        <p:txBody>
          <a:bodyPr wrap="square">
            <a:spAutoFit/>
          </a:bodyPr>
          <a:lstStyle/>
          <a:p>
            <a:r>
              <a:rPr lang="ja-JP" altLang="en-US" sz="1050" dirty="0" smtClean="0"/>
              <a:t>イメージ画像</a:t>
            </a:r>
            <a:endParaRPr lang="en-US" altLang="ja-JP" sz="1050" dirty="0" smtClean="0"/>
          </a:p>
        </p:txBody>
      </p:sp>
      <p:sp>
        <p:nvSpPr>
          <p:cNvPr id="51" name="正方形/長方形 50"/>
          <p:cNvSpPr/>
          <p:nvPr/>
        </p:nvSpPr>
        <p:spPr>
          <a:xfrm>
            <a:off x="-22386" y="6267372"/>
            <a:ext cx="1646788" cy="253916"/>
          </a:xfrm>
          <a:prstGeom prst="rect">
            <a:avLst/>
          </a:prstGeom>
        </p:spPr>
        <p:txBody>
          <a:bodyPr wrap="square">
            <a:spAutoFit/>
          </a:bodyPr>
          <a:lstStyle/>
          <a:p>
            <a:r>
              <a:rPr lang="ja-JP" altLang="en-US" sz="1050" dirty="0" smtClean="0"/>
              <a:t>多目的室のバランスマット</a:t>
            </a:r>
            <a:endParaRPr lang="en-US" altLang="ja-JP" sz="1050" dirty="0" smtClean="0"/>
          </a:p>
        </p:txBody>
      </p:sp>
      <p:sp>
        <p:nvSpPr>
          <p:cNvPr id="52" name="正方形/長方形 51"/>
          <p:cNvSpPr/>
          <p:nvPr/>
        </p:nvSpPr>
        <p:spPr>
          <a:xfrm>
            <a:off x="341400" y="3201107"/>
            <a:ext cx="1065373" cy="261610"/>
          </a:xfrm>
          <a:prstGeom prst="rect">
            <a:avLst/>
          </a:prstGeom>
        </p:spPr>
        <p:txBody>
          <a:bodyPr wrap="square">
            <a:spAutoFit/>
          </a:bodyPr>
          <a:lstStyle/>
          <a:p>
            <a:r>
              <a:rPr lang="ja-JP" altLang="en-US" sz="1050" dirty="0" smtClean="0"/>
              <a:t>ワンダーコア</a:t>
            </a:r>
            <a:endParaRPr lang="en-US" altLang="ja-JP" sz="1050" dirty="0" smtClean="0"/>
          </a:p>
        </p:txBody>
      </p:sp>
    </p:spTree>
    <p:extLst>
      <p:ext uri="{BB962C8B-B14F-4D97-AF65-F5344CB8AC3E}">
        <p14:creationId xmlns:p14="http://schemas.microsoft.com/office/powerpoint/2010/main" val="9106609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8447</TotalTime>
  <Words>593</Words>
  <Application>Microsoft Office PowerPoint</Application>
  <PresentationFormat>A4 210 x 297 mm</PresentationFormat>
  <Paragraphs>122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ＭＳ Ｐゴシック</vt:lpstr>
      <vt:lpstr>UD Digi Kyokasho N-B</vt:lpstr>
      <vt:lpstr>UD Digi Kyokasho NK-R</vt:lpstr>
      <vt:lpstr>UD Digi Kyokasho N-R</vt:lpstr>
      <vt:lpstr>UD デジタル 教科書体 NK-B</vt:lpstr>
      <vt:lpstr>UD デジタル 教科書体 NK-R</vt:lpstr>
      <vt:lpstr>源柔ゴシック Bold</vt:lpstr>
      <vt:lpstr>Arial</vt:lpstr>
      <vt:lpstr>Calibri</vt:lpstr>
      <vt:lpstr>Office ​​テーマ</vt:lpstr>
      <vt:lpstr>　 令和５年度３月　運営推進会議　春のお便り　　　　　　　　　　　　　　　　　　　　　　　　　　　　　　　　　　　　　　 　　デイサービス紹介・活動内容</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 tanaka</dc:creator>
  <cp:lastModifiedBy>Ys</cp:lastModifiedBy>
  <cp:revision>465</cp:revision>
  <cp:lastPrinted>2024-03-25T03:19:08Z</cp:lastPrinted>
  <dcterms:created xsi:type="dcterms:W3CDTF">2016-11-14T02:07:46Z</dcterms:created>
  <dcterms:modified xsi:type="dcterms:W3CDTF">2024-03-25T03:19:08Z</dcterms:modified>
</cp:coreProperties>
</file>